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2" r:id="rId4"/>
    <p:sldId id="293" r:id="rId5"/>
    <p:sldId id="294" r:id="rId6"/>
    <p:sldId id="295" r:id="rId7"/>
    <p:sldId id="308" r:id="rId8"/>
    <p:sldId id="257" r:id="rId9"/>
    <p:sldId id="296" r:id="rId10"/>
    <p:sldId id="258" r:id="rId11"/>
    <p:sldId id="259" r:id="rId12"/>
    <p:sldId id="260" r:id="rId13"/>
    <p:sldId id="285" r:id="rId14"/>
    <p:sldId id="286" r:id="rId15"/>
    <p:sldId id="287" r:id="rId16"/>
    <p:sldId id="288" r:id="rId17"/>
    <p:sldId id="264" r:id="rId18"/>
    <p:sldId id="265" r:id="rId19"/>
    <p:sldId id="266" r:id="rId20"/>
    <p:sldId id="267" r:id="rId21"/>
    <p:sldId id="270" r:id="rId22"/>
    <p:sldId id="268" r:id="rId23"/>
    <p:sldId id="269" r:id="rId24"/>
    <p:sldId id="271" r:id="rId25"/>
    <p:sldId id="272" r:id="rId26"/>
    <p:sldId id="273" r:id="rId27"/>
    <p:sldId id="275" r:id="rId28"/>
    <p:sldId id="276" r:id="rId29"/>
    <p:sldId id="303" r:id="rId30"/>
    <p:sldId id="304" r:id="rId31"/>
    <p:sldId id="305" r:id="rId32"/>
    <p:sldId id="306" r:id="rId33"/>
    <p:sldId id="307" r:id="rId34"/>
    <p:sldId id="277" r:id="rId35"/>
    <p:sldId id="297" r:id="rId36"/>
    <p:sldId id="298" r:id="rId37"/>
    <p:sldId id="278" r:id="rId38"/>
    <p:sldId id="279" r:id="rId39"/>
    <p:sldId id="299" r:id="rId40"/>
    <p:sldId id="300" r:id="rId41"/>
    <p:sldId id="301" r:id="rId42"/>
    <p:sldId id="289"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21" autoAdjust="0"/>
    <p:restoredTop sz="94717"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08.11.2021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08.11.2021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smtClean="0"/>
              <a:t>Необходимо знать владельцам животных всех видов</a:t>
            </a:r>
            <a:endParaRPr lang="ru-RU" dirty="0"/>
          </a:p>
        </p:txBody>
      </p:sp>
      <p:pic>
        <p:nvPicPr>
          <p:cNvPr id="1026" name="Picture 2" descr="C:\Users\Катя\Desktop\14522_9944c78b0f08c01ec52e97ca1220c6ad.jpg"/>
          <p:cNvPicPr>
            <a:picLocks noGrp="1" noChangeAspect="1" noChangeArrowheads="1"/>
          </p:cNvPicPr>
          <p:nvPr>
            <p:ph idx="1"/>
          </p:nvPr>
        </p:nvPicPr>
        <p:blipFill>
          <a:blip r:embed="rId2" cstate="print"/>
          <a:srcRect/>
          <a:stretch>
            <a:fillRect/>
          </a:stretch>
        </p:blipFill>
        <p:spPr bwMode="auto">
          <a:xfrm>
            <a:off x="1576387" y="1705769"/>
            <a:ext cx="5991225" cy="43148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Бешенство</a:t>
            </a:r>
            <a:br>
              <a:rPr lang="ru-RU" dirty="0" smtClean="0"/>
            </a:br>
            <a:endParaRPr lang="ru-RU" dirty="0"/>
          </a:p>
        </p:txBody>
      </p:sp>
      <p:sp>
        <p:nvSpPr>
          <p:cNvPr id="3" name="Содержимое 2"/>
          <p:cNvSpPr>
            <a:spLocks noGrp="1"/>
          </p:cNvSpPr>
          <p:nvPr>
            <p:ph idx="1"/>
          </p:nvPr>
        </p:nvSpPr>
        <p:spPr>
          <a:xfrm>
            <a:off x="457200" y="1196752"/>
            <a:ext cx="8229600" cy="4929411"/>
          </a:xfrm>
        </p:spPr>
        <p:txBody>
          <a:bodyPr>
            <a:normAutofit/>
          </a:bodyPr>
          <a:lstStyle/>
          <a:p>
            <a:pPr marL="0" indent="0" algn="just">
              <a:buNone/>
            </a:pPr>
            <a:r>
              <a:rPr lang="ru-RU" dirty="0" smtClean="0">
                <a:latin typeface="Times New Roman" panose="02020603050405020304" pitchFamily="18" charset="0"/>
                <a:cs typeface="Times New Roman" panose="02020603050405020304" pitchFamily="18" charset="0"/>
              </a:rPr>
              <a:t>Бешенство острая инфекционная болезнь теплокровных, характеризующаяся поражением центральной нервной системы, параличами, агрессивным поведением, слюнотечением, и заканчивающееся, как правило, смертельным исходом.</a:t>
            </a:r>
          </a:p>
          <a:p>
            <a:pPr marL="0" indent="0" algn="just">
              <a:buNone/>
            </a:pPr>
            <a:r>
              <a:rPr lang="ru-RU" dirty="0" smtClean="0">
                <a:latin typeface="Times New Roman" panose="02020603050405020304" pitchFamily="18" charset="0"/>
                <a:cs typeface="Times New Roman" panose="02020603050405020304" pitchFamily="18" charset="0"/>
              </a:rPr>
              <a:t>Резервуар в природе – лисы, волки, енотовидные собаки.</a:t>
            </a:r>
          </a:p>
          <a:p>
            <a:pPr algn="just"/>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74638"/>
            <a:ext cx="7859216" cy="490066"/>
          </a:xfrm>
        </p:spPr>
        <p:txBody>
          <a:bodyPr>
            <a:normAutofit fontScale="90000"/>
          </a:bodyPr>
          <a:lstStyle/>
          <a:p>
            <a:r>
              <a:rPr lang="ru-RU" dirty="0" smtClean="0"/>
              <a:t>Признаки бешенства</a:t>
            </a:r>
            <a:endParaRPr lang="ru-RU" dirty="0"/>
          </a:p>
        </p:txBody>
      </p:sp>
      <p:pic>
        <p:nvPicPr>
          <p:cNvPr id="2050" name="Picture 2" descr="C:\Users\Катя\Desktop\Без названия.jpg"/>
          <p:cNvPicPr>
            <a:picLocks noGrp="1" noChangeAspect="1" noChangeArrowheads="1"/>
          </p:cNvPicPr>
          <p:nvPr>
            <p:ph sz="half" idx="1"/>
          </p:nvPr>
        </p:nvPicPr>
        <p:blipFill>
          <a:blip r:embed="rId2" cstate="print"/>
          <a:srcRect/>
          <a:stretch>
            <a:fillRect/>
          </a:stretch>
        </p:blipFill>
        <p:spPr bwMode="auto">
          <a:xfrm>
            <a:off x="539552" y="1052736"/>
            <a:ext cx="2667000" cy="1714500"/>
          </a:xfrm>
          <a:prstGeom prst="rect">
            <a:avLst/>
          </a:prstGeom>
          <a:noFill/>
        </p:spPr>
      </p:pic>
      <p:pic>
        <p:nvPicPr>
          <p:cNvPr id="2051" name="Picture 3" descr="C:\Users\Катя\Desktop\188ff0a14d667a6645b83deceb242338-e1444936426640.jpg"/>
          <p:cNvPicPr>
            <a:picLocks noChangeAspect="1" noChangeArrowheads="1"/>
          </p:cNvPicPr>
          <p:nvPr/>
        </p:nvPicPr>
        <p:blipFill>
          <a:blip r:embed="rId3" cstate="print"/>
          <a:srcRect/>
          <a:stretch>
            <a:fillRect/>
          </a:stretch>
        </p:blipFill>
        <p:spPr bwMode="auto">
          <a:xfrm>
            <a:off x="899592" y="2996952"/>
            <a:ext cx="3923903" cy="3586798"/>
          </a:xfrm>
          <a:prstGeom prst="rect">
            <a:avLst/>
          </a:prstGeom>
          <a:noFill/>
        </p:spPr>
      </p:pic>
      <p:pic>
        <p:nvPicPr>
          <p:cNvPr id="2052" name="Picture 4" descr="C:\Users\Катя\Desktop\17-653.jpg"/>
          <p:cNvPicPr>
            <a:picLocks noGrp="1" noChangeAspect="1" noChangeArrowheads="1"/>
          </p:cNvPicPr>
          <p:nvPr>
            <p:ph sz="half" idx="2"/>
          </p:nvPr>
        </p:nvPicPr>
        <p:blipFill>
          <a:blip r:embed="rId4" cstate="print"/>
          <a:srcRect/>
          <a:stretch>
            <a:fillRect/>
          </a:stretch>
        </p:blipFill>
        <p:spPr bwMode="auto">
          <a:xfrm>
            <a:off x="4427984" y="908720"/>
            <a:ext cx="4038600" cy="3024336"/>
          </a:xfrm>
          <a:prstGeom prst="rect">
            <a:avLst/>
          </a:prstGeom>
          <a:noFill/>
        </p:spPr>
      </p:pic>
      <p:pic>
        <p:nvPicPr>
          <p:cNvPr id="2053" name="Picture 5" descr="C:\Users\Катя\Desktop\images.jpg"/>
          <p:cNvPicPr>
            <a:picLocks noChangeAspect="1" noChangeArrowheads="1"/>
          </p:cNvPicPr>
          <p:nvPr/>
        </p:nvPicPr>
        <p:blipFill>
          <a:blip r:embed="rId5" cstate="print"/>
          <a:srcRect/>
          <a:stretch>
            <a:fillRect/>
          </a:stretch>
        </p:blipFill>
        <p:spPr bwMode="auto">
          <a:xfrm>
            <a:off x="5364088" y="4077072"/>
            <a:ext cx="3600400" cy="216024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496944" cy="2160240"/>
          </a:xfrm>
        </p:spPr>
        <p:txBody>
          <a:bodyPr>
            <a:noAutofit/>
          </a:bodyPr>
          <a:lstStyle/>
          <a:p>
            <a:pPr algn="just"/>
            <a:r>
              <a:rPr lang="ru-RU" sz="2000" dirty="0"/>
              <a:t>Самое страшное, что бешенством болеют люди, которые заражаются при укусах, </a:t>
            </a:r>
            <a:r>
              <a:rPr lang="ru-RU" sz="2000" dirty="0" err="1"/>
              <a:t>ослюнении</a:t>
            </a:r>
            <a:r>
              <a:rPr lang="ru-RU" sz="2000" dirty="0"/>
              <a:t> больными животными.</a:t>
            </a:r>
            <a:br>
              <a:rPr lang="ru-RU" sz="2000" dirty="0"/>
            </a:br>
            <a:r>
              <a:rPr lang="ru-RU" sz="2000" dirty="0"/>
              <a:t>Прогноз неблагоприятный. Все больные за редким исключением умирают. Описаны единичные случаи выздоровления пациентов, заболевших после законченного курса вакцинации, сделанной им ранее.</a:t>
            </a:r>
            <a:br>
              <a:rPr lang="ru-RU" sz="2000" dirty="0"/>
            </a:br>
            <a:endParaRPr lang="ru-RU" sz="2000" dirty="0"/>
          </a:p>
        </p:txBody>
      </p:sp>
      <p:pic>
        <p:nvPicPr>
          <p:cNvPr id="3074" name="Picture 2" descr="C:\Users\Катя\Desktop\Rabies_patient.jpg"/>
          <p:cNvPicPr>
            <a:picLocks noGrp="1" noChangeAspect="1" noChangeArrowheads="1"/>
          </p:cNvPicPr>
          <p:nvPr>
            <p:ph sz="half" idx="1"/>
          </p:nvPr>
        </p:nvPicPr>
        <p:blipFill>
          <a:blip r:embed="rId2" cstate="print"/>
          <a:srcRect/>
          <a:stretch>
            <a:fillRect/>
          </a:stretch>
        </p:blipFill>
        <p:spPr bwMode="auto">
          <a:xfrm>
            <a:off x="611560" y="2708920"/>
            <a:ext cx="3696411" cy="2520280"/>
          </a:xfrm>
          <a:prstGeom prst="rect">
            <a:avLst/>
          </a:prstGeom>
          <a:noFill/>
        </p:spPr>
      </p:pic>
      <p:pic>
        <p:nvPicPr>
          <p:cNvPr id="3075" name="Picture 3" descr="C:\Users\Катя\Desktop\1412387110_4.jpg"/>
          <p:cNvPicPr>
            <a:picLocks noGrp="1" noChangeAspect="1" noChangeArrowheads="1"/>
          </p:cNvPicPr>
          <p:nvPr>
            <p:ph sz="half" idx="2"/>
          </p:nvPr>
        </p:nvPicPr>
        <p:blipFill>
          <a:blip r:embed="rId3" cstate="print"/>
          <a:srcRect/>
          <a:stretch>
            <a:fillRect/>
          </a:stretch>
        </p:blipFill>
        <p:spPr bwMode="auto">
          <a:xfrm>
            <a:off x="4139952" y="2601752"/>
            <a:ext cx="4824536" cy="350123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Меры профилактики</a:t>
            </a:r>
            <a:endParaRPr lang="ru-RU" dirty="0"/>
          </a:p>
        </p:txBody>
      </p:sp>
      <p:sp>
        <p:nvSpPr>
          <p:cNvPr id="3" name="Содержимое 2"/>
          <p:cNvSpPr>
            <a:spLocks noGrp="1"/>
          </p:cNvSpPr>
          <p:nvPr>
            <p:ph idx="1"/>
          </p:nvPr>
        </p:nvSpPr>
        <p:spPr/>
        <p:txBody>
          <a:bodyPr>
            <a:normAutofit/>
          </a:bodyPr>
          <a:lstStyle/>
          <a:p>
            <a:pPr algn="just"/>
            <a:r>
              <a:rPr lang="ru-RU" dirty="0" smtClean="0"/>
              <a:t>Необходимо обязательно </a:t>
            </a:r>
            <a:r>
              <a:rPr lang="ru-RU" dirty="0" smtClean="0">
                <a:solidFill>
                  <a:srgbClr val="FF0000"/>
                </a:solidFill>
              </a:rPr>
              <a:t>ЕЖЕГОДНО </a:t>
            </a:r>
            <a:r>
              <a:rPr lang="ru-RU" dirty="0" smtClean="0"/>
              <a:t>вакцинировать своих животных против бешенства.</a:t>
            </a:r>
          </a:p>
          <a:p>
            <a:pPr marL="0" indent="0">
              <a:buNone/>
            </a:pPr>
            <a:endParaRPr lang="ru-RU" dirty="0"/>
          </a:p>
        </p:txBody>
      </p:sp>
      <p:pic>
        <p:nvPicPr>
          <p:cNvPr id="1026" name="Picture 2" descr="C:\Users\kurasova\Desktop\67499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2780928"/>
            <a:ext cx="5135972" cy="344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77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Меры профилактики</a:t>
            </a:r>
          </a:p>
        </p:txBody>
      </p:sp>
      <p:sp>
        <p:nvSpPr>
          <p:cNvPr id="3" name="Объект 2"/>
          <p:cNvSpPr>
            <a:spLocks noGrp="1"/>
          </p:cNvSpPr>
          <p:nvPr>
            <p:ph idx="1"/>
          </p:nvPr>
        </p:nvSpPr>
        <p:spPr/>
        <p:txBody>
          <a:bodyPr>
            <a:normAutofit/>
          </a:bodyPr>
          <a:lstStyle/>
          <a:p>
            <a:r>
              <a:rPr lang="ru-RU" dirty="0"/>
              <a:t>Не кормить, не гладить диких животных, которые выходят к людям, и тем более не подбирать их домой.</a:t>
            </a:r>
          </a:p>
          <a:p>
            <a:endParaRPr lang="ru-RU" dirty="0"/>
          </a:p>
        </p:txBody>
      </p:sp>
      <p:pic>
        <p:nvPicPr>
          <p:cNvPr id="2050" name="Picture 2" descr="C:\Users\kurasova\Desktop\1418107682_1820099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068960"/>
            <a:ext cx="432048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23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Меры профилактики</a:t>
            </a:r>
          </a:p>
        </p:txBody>
      </p:sp>
      <p:sp>
        <p:nvSpPr>
          <p:cNvPr id="3" name="Объект 2"/>
          <p:cNvSpPr>
            <a:spLocks noGrp="1"/>
          </p:cNvSpPr>
          <p:nvPr>
            <p:ph idx="1"/>
          </p:nvPr>
        </p:nvSpPr>
        <p:spPr/>
        <p:txBody>
          <a:bodyPr/>
          <a:lstStyle/>
          <a:p>
            <a:pPr algn="ctr"/>
            <a:r>
              <a:rPr lang="ru-RU" dirty="0"/>
              <a:t>Не гладить </a:t>
            </a:r>
            <a:r>
              <a:rPr lang="ru-RU" dirty="0" smtClean="0"/>
              <a:t>свободно </a:t>
            </a:r>
            <a:r>
              <a:rPr lang="ru-RU" dirty="0"/>
              <a:t>гуляющих по </a:t>
            </a:r>
            <a:r>
              <a:rPr lang="ru-RU" dirty="0" smtClean="0"/>
              <a:t>улице</a:t>
            </a:r>
            <a:r>
              <a:rPr lang="ru-RU" dirty="0"/>
              <a:t> животных</a:t>
            </a:r>
            <a:r>
              <a:rPr lang="ru-RU" dirty="0" smtClean="0"/>
              <a:t>.</a:t>
            </a:r>
            <a:endParaRPr lang="ru-RU" dirty="0"/>
          </a:p>
          <a:p>
            <a:pPr marL="0" indent="0">
              <a:buNone/>
            </a:pPr>
            <a:endParaRPr lang="ru-RU" dirty="0"/>
          </a:p>
        </p:txBody>
      </p:sp>
      <p:pic>
        <p:nvPicPr>
          <p:cNvPr id="3074" name="Picture 2" descr="C:\Users\kurasova\Desktop\2020-10-14-1436229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747259"/>
            <a:ext cx="4239412" cy="311081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urasova\Desktop\QNzhufNupK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36912"/>
            <a:ext cx="4494142" cy="269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43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Меры профилактики</a:t>
            </a:r>
          </a:p>
        </p:txBody>
      </p:sp>
      <p:sp>
        <p:nvSpPr>
          <p:cNvPr id="3" name="Объект 2"/>
          <p:cNvSpPr>
            <a:spLocks noGrp="1"/>
          </p:cNvSpPr>
          <p:nvPr>
            <p:ph idx="1"/>
          </p:nvPr>
        </p:nvSpPr>
        <p:spPr>
          <a:xfrm>
            <a:off x="457200" y="1268760"/>
            <a:ext cx="8229600" cy="4857403"/>
          </a:xfrm>
        </p:spPr>
        <p:txBody>
          <a:bodyPr>
            <a:normAutofit/>
          </a:bodyPr>
          <a:lstStyle/>
          <a:p>
            <a:r>
              <a:rPr lang="ru-RU" sz="2400" dirty="0"/>
              <a:t>Если Ваше животное покусало другое животное, человека, необходимо  сразу же обратиться к ветеринарному специалисту, который поставит животное на </a:t>
            </a:r>
            <a:r>
              <a:rPr lang="ru-RU" sz="2400" dirty="0" smtClean="0"/>
              <a:t>карантин</a:t>
            </a:r>
            <a:r>
              <a:rPr lang="ru-RU" sz="2800" dirty="0" smtClean="0"/>
              <a:t>.</a:t>
            </a:r>
            <a:endParaRPr lang="ru-RU" sz="2800" dirty="0"/>
          </a:p>
        </p:txBody>
      </p:sp>
      <p:pic>
        <p:nvPicPr>
          <p:cNvPr id="4098" name="Picture 2" descr="C:\Users\kurasova\Desktop\1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564904"/>
            <a:ext cx="360040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urasova\Desktop\image0-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64904"/>
            <a:ext cx="4155198"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083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Туберкулез </a:t>
            </a:r>
            <a:endParaRPr lang="ru-RU" dirty="0"/>
          </a:p>
        </p:txBody>
      </p:sp>
      <p:sp>
        <p:nvSpPr>
          <p:cNvPr id="3" name="Содержимое 2"/>
          <p:cNvSpPr>
            <a:spLocks noGrp="1"/>
          </p:cNvSpPr>
          <p:nvPr>
            <p:ph idx="1"/>
          </p:nvPr>
        </p:nvSpPr>
        <p:spPr/>
        <p:txBody>
          <a:bodyPr>
            <a:normAutofit fontScale="77500" lnSpcReduction="20000"/>
          </a:bodyPr>
          <a:lstStyle/>
          <a:p>
            <a:pPr algn="just"/>
            <a:r>
              <a:rPr lang="ru-RU" sz="2900" dirty="0" smtClean="0">
                <a:latin typeface="Times New Roman" pitchFamily="18" charset="0"/>
                <a:cs typeface="Times New Roman" pitchFamily="18" charset="0"/>
              </a:rPr>
              <a:t>Туберкулёз – хроническое инфекционное заболевание практически всех </a:t>
            </a:r>
            <a:r>
              <a:rPr lang="ru-RU" sz="2900" b="1" dirty="0" smtClean="0">
                <a:latin typeface="Times New Roman" pitchFamily="18" charset="0"/>
                <a:cs typeface="Times New Roman" pitchFamily="18" charset="0"/>
              </a:rPr>
              <a:t>видов животных и человека</a:t>
            </a:r>
            <a:r>
              <a:rPr lang="ru-RU" sz="2900" dirty="0" smtClean="0">
                <a:latin typeface="Times New Roman" pitchFamily="18" charset="0"/>
                <a:cs typeface="Times New Roman" pitchFamily="18" charset="0"/>
              </a:rPr>
              <a:t>, характеризующееся образованием в различных органах специфических бугорков – туберкулов, вызываемая патогенными микобактериями туберкулёза.</a:t>
            </a:r>
          </a:p>
          <a:p>
            <a:pPr algn="just"/>
            <a:r>
              <a:rPr lang="ru-RU" sz="2900" dirty="0" smtClean="0">
                <a:latin typeface="Times New Roman" pitchFamily="18" charset="0"/>
                <a:cs typeface="Times New Roman" pitchFamily="18" charset="0"/>
              </a:rPr>
              <a:t>Туберкулёз крупного рогатого скота наносит значительный экономический ущерб животноводству и представляет опасность заражения людей. Поэтому организация и проведение обязательных противотуберкулезных мероприятий были и остаются актуальной проблемой.</a:t>
            </a:r>
          </a:p>
          <a:p>
            <a:pPr algn="just"/>
            <a:r>
              <a:rPr lang="ru-RU" sz="2900" dirty="0">
                <a:latin typeface="Times New Roman" pitchFamily="18" charset="0"/>
                <a:cs typeface="Times New Roman" pitchFamily="18" charset="0"/>
              </a:rPr>
              <a:t>Туберкулёз </a:t>
            </a:r>
            <a:r>
              <a:rPr lang="ru-RU" sz="2900" dirty="0" smtClean="0">
                <a:latin typeface="Times New Roman" pitchFamily="18" charset="0"/>
                <a:cs typeface="Times New Roman" pitchFamily="18" charset="0"/>
              </a:rPr>
              <a:t>своеобразен тем, что долгие годы может протекать в скрытой форме, без проявления клинических признаков болезни, не влияя на продуктивность и жизнедеятельность животных.</a:t>
            </a:r>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12845"/>
            <a:ext cx="8568952" cy="2862322"/>
          </a:xfrm>
          <a:prstGeom prst="rect">
            <a:avLst/>
          </a:prstGeom>
        </p:spPr>
        <p:txBody>
          <a:bodyPr wrap="square">
            <a:spAutoFit/>
          </a:bodyPr>
          <a:lstStyle/>
          <a:p>
            <a:pPr algn="just"/>
            <a:r>
              <a:rPr lang="ru-RU" dirty="0" smtClean="0"/>
              <a:t>Факторами передачи возбудителя туберкулеза могут быть загрязненные выделениями больных животных корма, вода, пастбища, подстилка, навоз и др. Молодняк заражается в основном через молоко и обрат, полученные от больных животных. Возможно внутриутробное заражение телят. Животные могут заразиться при контакте с людьми, больными туберкулезом, особенно доярками и телятницами. Взрослый крупный рогатый скот в стойловый период заражается в основном аэрогенным путем, на пастбищах — алиментарным; свиньи — </a:t>
            </a:r>
            <a:r>
              <a:rPr lang="ru-RU" dirty="0" err="1" smtClean="0"/>
              <a:t>алиментарно</a:t>
            </a:r>
            <a:r>
              <a:rPr lang="ru-RU" dirty="0" smtClean="0"/>
              <a:t> при скармливании им необеззараженных кухонных отходов из больниц, туберкулезных диспансеров или при контакте с больной птицей. Собаки, кошки — от больных людей или при поедании молока, мяса от больных коров.</a:t>
            </a:r>
            <a:endParaRPr lang="ru-RU" dirty="0"/>
          </a:p>
        </p:txBody>
      </p:sp>
      <p:pic>
        <p:nvPicPr>
          <p:cNvPr id="5122" name="Picture 2" descr="C:\Users\Катя\Desktop\slide-24.jpg"/>
          <p:cNvPicPr>
            <a:picLocks noChangeAspect="1" noChangeArrowheads="1"/>
          </p:cNvPicPr>
          <p:nvPr/>
        </p:nvPicPr>
        <p:blipFill>
          <a:blip r:embed="rId2" cstate="print"/>
          <a:srcRect/>
          <a:stretch>
            <a:fillRect/>
          </a:stretch>
        </p:blipFill>
        <p:spPr bwMode="auto">
          <a:xfrm>
            <a:off x="2051720" y="3423266"/>
            <a:ext cx="4585866" cy="343473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Меры профилактики</a:t>
            </a:r>
            <a:endParaRPr lang="ru-RU" dirty="0"/>
          </a:p>
        </p:txBody>
      </p:sp>
      <p:sp>
        <p:nvSpPr>
          <p:cNvPr id="3" name="Содержимое 2"/>
          <p:cNvSpPr>
            <a:spLocks noGrp="1"/>
          </p:cNvSpPr>
          <p:nvPr>
            <p:ph idx="1"/>
          </p:nvPr>
        </p:nvSpPr>
        <p:spPr>
          <a:xfrm>
            <a:off x="457200" y="1268760"/>
            <a:ext cx="8229600" cy="4857403"/>
          </a:xfrm>
        </p:spPr>
        <p:txBody>
          <a:bodyPr>
            <a:normAutofit fontScale="77500" lnSpcReduction="20000"/>
          </a:bodyPr>
          <a:lstStyle/>
          <a:p>
            <a:pPr algn="just"/>
            <a:r>
              <a:rPr lang="ru-RU" dirty="0" smtClean="0">
                <a:latin typeface="Times New Roman" panose="02020603050405020304" pitchFamily="18" charset="0"/>
                <a:cs typeface="Times New Roman" panose="02020603050405020304" pitchFamily="18" charset="0"/>
              </a:rPr>
              <a:t>На фермах поголовье должно регулярно проходить диспансеризацию, ежегодно подвергаться обязательному исследованию на туберкулез.</a:t>
            </a:r>
          </a:p>
          <a:p>
            <a:pPr algn="just"/>
            <a:r>
              <a:rPr lang="ru-RU" dirty="0" smtClean="0">
                <a:latin typeface="Times New Roman" panose="02020603050405020304" pitchFamily="18" charset="0"/>
                <a:cs typeface="Times New Roman" panose="02020603050405020304" pitchFamily="18" charset="0"/>
              </a:rPr>
              <a:t>Работники ферм обязаны ежегодно делать флюорографию и проходить </a:t>
            </a:r>
            <a:r>
              <a:rPr lang="ru-RU" dirty="0" err="1" smtClean="0">
                <a:latin typeface="Times New Roman" panose="02020603050405020304" pitchFamily="18" charset="0"/>
                <a:cs typeface="Times New Roman" panose="02020603050405020304" pitchFamily="18" charset="0"/>
              </a:rPr>
              <a:t>профосмотр</a:t>
            </a:r>
            <a:r>
              <a:rPr lang="ru-RU" dirty="0" smtClean="0">
                <a:latin typeface="Times New Roman" panose="02020603050405020304" pitchFamily="18" charset="0"/>
                <a:cs typeface="Times New Roman" panose="02020603050405020304" pitchFamily="18" charset="0"/>
              </a:rPr>
              <a:t> на туберкулез;</a:t>
            </a:r>
          </a:p>
          <a:p>
            <a:pPr algn="just"/>
            <a:r>
              <a:rPr lang="ru-RU" dirty="0" smtClean="0">
                <a:latin typeface="Times New Roman" panose="02020603050405020304" pitchFamily="18" charset="0"/>
                <a:cs typeface="Times New Roman" panose="02020603050405020304" pitchFamily="18" charset="0"/>
              </a:rPr>
              <a:t>Проводить дезинфекцию животноводческих помещений, уничтожать грызунов и клещей.</a:t>
            </a:r>
          </a:p>
          <a:p>
            <a:pPr algn="just"/>
            <a:r>
              <a:rPr lang="ru-RU" dirty="0" smtClean="0">
                <a:latin typeface="Times New Roman" panose="02020603050405020304" pitchFamily="18" charset="0"/>
                <a:cs typeface="Times New Roman" panose="02020603050405020304" pitchFamily="18" charset="0"/>
              </a:rPr>
              <a:t>Улучшать кормление и условия содержания животных.</a:t>
            </a:r>
          </a:p>
          <a:p>
            <a:pPr algn="just"/>
            <a:r>
              <a:rPr lang="ru-RU" dirty="0" smtClean="0">
                <a:latin typeface="Times New Roman" panose="02020603050405020304" pitchFamily="18" charset="0"/>
                <a:cs typeface="Times New Roman" panose="02020603050405020304" pitchFamily="18" charset="0"/>
              </a:rPr>
              <a:t>ОТКАЗАТЬСЯ от приобретения молока или молокопродуктов «с рук», без предоставления продавцом ветеринарного сопроводительного документа, как бы не привлекательна была цена и мысль о том, что домашнее всегда полезнее заводского</a:t>
            </a:r>
            <a:r>
              <a:rPr lang="ru-RU" dirty="0" smtClean="0"/>
              <a:t>.</a:t>
            </a:r>
          </a:p>
          <a:p>
            <a:endParaRPr lang="ru-RU" dirty="0" smtClean="0"/>
          </a:p>
          <a:p>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dirty="0" smtClean="0"/>
              <a:t/>
            </a:r>
            <a:br>
              <a:rPr lang="ru-RU" sz="4000" dirty="0" smtClean="0"/>
            </a:br>
            <a:r>
              <a:rPr lang="ru-RU" sz="3600" dirty="0" smtClean="0"/>
              <a:t>Закон Российской Федерации </a:t>
            </a:r>
            <a:br>
              <a:rPr lang="ru-RU" sz="3600" dirty="0" smtClean="0"/>
            </a:br>
            <a:r>
              <a:rPr lang="ru-RU" sz="3600" dirty="0" smtClean="0"/>
              <a:t>от </a:t>
            </a:r>
            <a:r>
              <a:rPr lang="ru-RU" sz="3600" dirty="0"/>
              <a:t>14.05.1993 N 4979-1</a:t>
            </a:r>
            <a:br>
              <a:rPr lang="ru-RU" sz="3600" dirty="0"/>
            </a:br>
            <a:r>
              <a:rPr lang="ru-RU" sz="3600" dirty="0" smtClean="0"/>
              <a:t>«О ветеринарии»</a:t>
            </a:r>
            <a:r>
              <a:rPr lang="ru-RU" sz="3600" dirty="0"/>
              <a:t/>
            </a:r>
            <a:br>
              <a:rPr lang="ru-RU" sz="3600" dirty="0"/>
            </a:br>
            <a:endParaRPr lang="ru-RU" sz="3600" dirty="0"/>
          </a:p>
        </p:txBody>
      </p:sp>
      <p:sp>
        <p:nvSpPr>
          <p:cNvPr id="3" name="Объект 2"/>
          <p:cNvSpPr>
            <a:spLocks noGrp="1"/>
          </p:cNvSpPr>
          <p:nvPr>
            <p:ph idx="1"/>
          </p:nvPr>
        </p:nvSpPr>
        <p:spPr/>
        <p:txBody>
          <a:bodyPr/>
          <a:lstStyle/>
          <a:p>
            <a:pPr marL="0" indent="0" algn="just">
              <a:lnSpc>
                <a:spcPct val="115000"/>
              </a:lnSpc>
              <a:spcAft>
                <a:spcPts val="1000"/>
              </a:spcAft>
              <a:buNone/>
            </a:pPr>
            <a:r>
              <a:rPr lang="ru-RU" sz="2400" dirty="0">
                <a:solidFill>
                  <a:srgbClr val="000000"/>
                </a:solidFill>
                <a:latin typeface="Times New Roman"/>
                <a:ea typeface="Times New Roman"/>
                <a:cs typeface="Times New Roman"/>
              </a:rPr>
              <a:t>Ответственность за здоровье, содержание и использование животных несут их владельцы, а за выпуск безопасных в ветеринарно-санитарном отношении продуктов животноводства - производители этих продуктов.</a:t>
            </a:r>
            <a:endParaRPr lang="ru-RU" sz="1400" dirty="0">
              <a:ea typeface="Calibri"/>
              <a:cs typeface="Times New Roman"/>
            </a:endParaRPr>
          </a:p>
          <a:p>
            <a:endParaRPr lang="ru-RU" dirty="0"/>
          </a:p>
        </p:txBody>
      </p:sp>
      <p:pic>
        <p:nvPicPr>
          <p:cNvPr id="4098" name="Picture 2" descr="C:\Users\kurasova\Desktop\1636-milk-chee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501007"/>
            <a:ext cx="4099812" cy="326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02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Бруцеллез</a:t>
            </a:r>
            <a:br>
              <a:rPr lang="ru-RU" dirty="0" smtClean="0"/>
            </a:br>
            <a:endParaRPr lang="ru-RU" dirty="0"/>
          </a:p>
        </p:txBody>
      </p:sp>
      <p:sp>
        <p:nvSpPr>
          <p:cNvPr id="3" name="Содержимое 2"/>
          <p:cNvSpPr>
            <a:spLocks noGrp="1"/>
          </p:cNvSpPr>
          <p:nvPr>
            <p:ph idx="1"/>
          </p:nvPr>
        </p:nvSpPr>
        <p:spPr>
          <a:xfrm>
            <a:off x="457200" y="1196752"/>
            <a:ext cx="8229600" cy="4929411"/>
          </a:xfrm>
        </p:spPr>
        <p:txBody>
          <a:bodyPr>
            <a:normAutofit fontScale="77500" lnSpcReduction="20000"/>
          </a:bodyPr>
          <a:lstStyle/>
          <a:p>
            <a:pPr algn="just"/>
            <a:r>
              <a:rPr lang="ru-RU" dirty="0" smtClean="0">
                <a:latin typeface="Times New Roman" panose="02020603050405020304" pitchFamily="18" charset="0"/>
                <a:cs typeface="Times New Roman" panose="02020603050405020304" pitchFamily="18" charset="0"/>
              </a:rPr>
              <a:t>Хроническая инфекционная болезнь животных и человека, характеризующаяся множественным поражением органов и систем организма человека и животных.</a:t>
            </a:r>
          </a:p>
          <a:p>
            <a:pPr algn="just"/>
            <a:r>
              <a:rPr lang="ru-RU" dirty="0" smtClean="0">
                <a:latin typeface="Times New Roman" panose="02020603050405020304" pitchFamily="18" charset="0"/>
                <a:cs typeface="Times New Roman" panose="02020603050405020304" pitchFamily="18" charset="0"/>
              </a:rPr>
              <a:t>Эта инфекция поражает, главным образом, животных, в том числе коз, овец, верблюдов, свиней, лосей, оленей, крупный рогатый скот и собак. У людей бруцеллёз развивается при контакте с зараженными животными или с продуктами из молока или мяса зараженных животных. Данное заболевание у человека характеризуется поражением многих систем жизнеобеспечения, нарушением функций сосудистой, пищеварительной, мочеполовой систем и системы воспроизводства.</a:t>
            </a:r>
          </a:p>
          <a:p>
            <a:pPr marL="0" indent="0">
              <a:buNone/>
            </a:pPr>
            <a:r>
              <a:rPr lang="ru-RU" dirty="0" smtClean="0"/>
              <a:t> </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Признаки бруцеллеза у животных</a:t>
            </a:r>
            <a:endParaRPr lang="ru-RU" dirty="0"/>
          </a:p>
        </p:txBody>
      </p:sp>
      <p:pic>
        <p:nvPicPr>
          <p:cNvPr id="7170" name="Picture 2" descr="C:\Users\Катя\Desktop\Без названия (2).jpg"/>
          <p:cNvPicPr>
            <a:picLocks noGrp="1" noChangeAspect="1" noChangeArrowheads="1"/>
          </p:cNvPicPr>
          <p:nvPr>
            <p:ph idx="1"/>
          </p:nvPr>
        </p:nvPicPr>
        <p:blipFill>
          <a:blip r:embed="rId2" cstate="print"/>
          <a:srcRect/>
          <a:stretch>
            <a:fillRect/>
          </a:stretch>
        </p:blipFill>
        <p:spPr bwMode="auto">
          <a:xfrm>
            <a:off x="395536" y="1134310"/>
            <a:ext cx="4392488" cy="3014770"/>
          </a:xfrm>
          <a:prstGeom prst="rect">
            <a:avLst/>
          </a:prstGeom>
          <a:noFill/>
        </p:spPr>
      </p:pic>
      <p:pic>
        <p:nvPicPr>
          <p:cNvPr id="7171" name="Picture 3" descr="C:\Users\Катя\Desktop\854333481.jpg"/>
          <p:cNvPicPr>
            <a:picLocks noChangeAspect="1" noChangeArrowheads="1"/>
          </p:cNvPicPr>
          <p:nvPr/>
        </p:nvPicPr>
        <p:blipFill>
          <a:blip r:embed="rId3" cstate="print"/>
          <a:srcRect/>
          <a:stretch>
            <a:fillRect/>
          </a:stretch>
        </p:blipFill>
        <p:spPr bwMode="auto">
          <a:xfrm>
            <a:off x="4716016" y="1916832"/>
            <a:ext cx="4277469" cy="3209240"/>
          </a:xfrm>
          <a:prstGeom prst="rect">
            <a:avLst/>
          </a:prstGeom>
          <a:noFill/>
        </p:spPr>
      </p:pic>
      <p:pic>
        <p:nvPicPr>
          <p:cNvPr id="1026" name="Picture 2" descr="C:\Users\kurasova\Desktop\img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93" y="3789040"/>
            <a:ext cx="4091947" cy="306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Пути передачи человеку</a:t>
            </a:r>
            <a:endParaRPr lang="ru-RU" dirty="0"/>
          </a:p>
        </p:txBody>
      </p:sp>
      <p:sp>
        <p:nvSpPr>
          <p:cNvPr id="3" name="Содержимое 2"/>
          <p:cNvSpPr>
            <a:spLocks noGrp="1"/>
          </p:cNvSpPr>
          <p:nvPr>
            <p:ph idx="1"/>
          </p:nvPr>
        </p:nvSpPr>
        <p:spPr>
          <a:xfrm>
            <a:off x="395536" y="1268761"/>
            <a:ext cx="8291264" cy="2376264"/>
          </a:xfrm>
        </p:spPr>
        <p:txBody>
          <a:bodyPr>
            <a:normAutofit fontScale="70000" lnSpcReduction="20000"/>
          </a:bodyPr>
          <a:lstStyle/>
          <a:p>
            <a:pPr algn="just"/>
            <a:r>
              <a:rPr lang="ru-RU" dirty="0" smtClean="0"/>
              <a:t>Бруцеллёз передается от животных человеку несколькими путями. В организм человека </a:t>
            </a:r>
            <a:r>
              <a:rPr lang="ru-RU" dirty="0" err="1" smtClean="0"/>
              <a:t>бруцеллы</a:t>
            </a:r>
            <a:r>
              <a:rPr lang="ru-RU" dirty="0" smtClean="0"/>
              <a:t> проникают через слизистые оболочки пищеварительного и дыхательного тракта, а также через поврежденную кожу (ссадины, царапины). Человек заражается бруцеллёзом при употреблении сырого молока от больных животных и приготовленных из него молочных продуктов (сыр, масло, творог, брынза), а также недостаточно проваренного и прожаренного мяса.</a:t>
            </a:r>
            <a:endParaRPr lang="ru-RU" dirty="0"/>
          </a:p>
        </p:txBody>
      </p:sp>
      <p:pic>
        <p:nvPicPr>
          <p:cNvPr id="2050" name="Picture 2" descr="C:\Users\kurasova\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421" y="3501008"/>
            <a:ext cx="4714602" cy="3030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Профилактика бруцеллеза</a:t>
            </a:r>
            <a:endParaRPr lang="ru-RU" dirty="0"/>
          </a:p>
        </p:txBody>
      </p:sp>
      <p:sp>
        <p:nvSpPr>
          <p:cNvPr id="3" name="Содержимое 2"/>
          <p:cNvSpPr>
            <a:spLocks noGrp="1"/>
          </p:cNvSpPr>
          <p:nvPr>
            <p:ph idx="1"/>
          </p:nvPr>
        </p:nvSpPr>
        <p:spPr>
          <a:xfrm>
            <a:off x="323528" y="1340768"/>
            <a:ext cx="8363272" cy="5112568"/>
          </a:xfrm>
        </p:spPr>
        <p:txBody>
          <a:bodyPr>
            <a:noAutofit/>
          </a:bodyPr>
          <a:lstStyle/>
          <a:p>
            <a:pPr marL="0" indent="0" algn="just">
              <a:buNone/>
            </a:pPr>
            <a:r>
              <a:rPr lang="ru-RU" sz="2000" b="1" u="sng" dirty="0" smtClean="0">
                <a:latin typeface="Times New Roman" panose="02020603050405020304" pitchFamily="18" charset="0"/>
                <a:cs typeface="Times New Roman" panose="02020603050405020304" pitchFamily="18" charset="0"/>
              </a:rPr>
              <a:t>Профилактика заболевания у животных</a:t>
            </a:r>
            <a:r>
              <a:rPr lang="ru-RU" sz="2000" b="1"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Постановка животных на учет в ветеринарной службе. </a:t>
            </a:r>
          </a:p>
          <a:p>
            <a:pPr algn="just"/>
            <a:r>
              <a:rPr lang="ru-RU" sz="2000" dirty="0" smtClean="0">
                <a:latin typeface="Times New Roman" panose="02020603050405020304" pitchFamily="18" charset="0"/>
                <a:cs typeface="Times New Roman" panose="02020603050405020304" pitchFamily="18" charset="0"/>
              </a:rPr>
              <a:t>Обязательное ежегодное исследование всех животных на бруцеллез.</a:t>
            </a:r>
          </a:p>
          <a:p>
            <a:pPr algn="just"/>
            <a:r>
              <a:rPr lang="ru-RU" sz="2000" dirty="0" smtClean="0">
                <a:latin typeface="Times New Roman" panose="02020603050405020304" pitchFamily="18" charset="0"/>
                <a:cs typeface="Times New Roman" panose="02020603050405020304" pitchFamily="18" charset="0"/>
              </a:rPr>
              <a:t> Выполнение ветеринарно-санитарных и зоогигиенических правил по кормлению, содержанию, использованию животных и уходу за ними.</a:t>
            </a:r>
          </a:p>
          <a:p>
            <a:pPr algn="just"/>
            <a:r>
              <a:rPr lang="ru-RU" sz="2000" dirty="0" smtClean="0">
                <a:latin typeface="Times New Roman" panose="02020603050405020304" pitchFamily="18" charset="0"/>
                <a:cs typeface="Times New Roman" panose="02020603050405020304" pitchFamily="18" charset="0"/>
              </a:rPr>
              <a:t> Согласование ввоза животных в хозяйство и исследование их в период карантина.</a:t>
            </a:r>
          </a:p>
          <a:p>
            <a:pPr algn="just"/>
            <a:r>
              <a:rPr lang="ru-RU" sz="2000" dirty="0" smtClean="0">
                <a:latin typeface="Times New Roman" panose="02020603050405020304" pitchFamily="18" charset="0"/>
                <a:cs typeface="Times New Roman" panose="02020603050405020304" pitchFamily="18" charset="0"/>
              </a:rPr>
              <a:t> В случае аборта, преждевременных родов, задержания последа или при появлении у животных признаков, вызывающих подозрение на бруцеллез, таких животных необходимо немедленно изолировать от общего стада и сообщить в государственную ветеринарную службу по месту жительства.</a:t>
            </a:r>
          </a:p>
          <a:p>
            <a:pPr marL="0" indent="0" algn="just">
              <a:buNone/>
            </a:pPr>
            <a:r>
              <a:rPr lang="ru-RU" sz="2000" b="1" u="sng" dirty="0" smtClean="0">
                <a:latin typeface="Times New Roman" panose="02020603050405020304" pitchFamily="18" charset="0"/>
                <a:cs typeface="Times New Roman" panose="02020603050405020304" pitchFamily="18" charset="0"/>
              </a:rPr>
              <a:t>Профилактика заболевания у людей.</a:t>
            </a:r>
            <a:endParaRPr lang="ru-RU" sz="2000" u="sng"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Не использовать в пищу сырое молоко, невыдержанные сыры и брынзу, мясо не прошедшее полную термическую обработку.</a:t>
            </a:r>
            <a:r>
              <a:rPr lang="ru-RU" sz="2000" b="1"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endParaRPr lang="ru-RU"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4638"/>
            <a:ext cx="7211144" cy="850106"/>
          </a:xfrm>
        </p:spPr>
        <p:txBody>
          <a:bodyPr>
            <a:normAutofit fontScale="90000"/>
          </a:bodyPr>
          <a:lstStyle/>
          <a:p>
            <a:r>
              <a:rPr lang="ru-RU" dirty="0" smtClean="0"/>
              <a:t>Трихинеллез</a:t>
            </a:r>
            <a:br>
              <a:rPr lang="ru-RU" dirty="0" smtClean="0"/>
            </a:br>
            <a:endParaRPr lang="ru-RU" dirty="0"/>
          </a:p>
        </p:txBody>
      </p:sp>
      <p:sp>
        <p:nvSpPr>
          <p:cNvPr id="3" name="Содержимое 2"/>
          <p:cNvSpPr>
            <a:spLocks noGrp="1"/>
          </p:cNvSpPr>
          <p:nvPr>
            <p:ph idx="1"/>
          </p:nvPr>
        </p:nvSpPr>
        <p:spPr>
          <a:xfrm>
            <a:off x="457200" y="980728"/>
            <a:ext cx="8229600" cy="5145435"/>
          </a:xfrm>
        </p:spPr>
        <p:txBody>
          <a:bodyPr>
            <a:normAutofit/>
          </a:bodyPr>
          <a:lstStyle/>
          <a:p>
            <a:pPr marL="0" indent="0" algn="just">
              <a:buNone/>
            </a:pPr>
            <a:r>
              <a:rPr lang="ru-RU" sz="2000" dirty="0" smtClean="0">
                <a:latin typeface="Times New Roman" pitchFamily="18" charset="0"/>
                <a:cs typeface="Times New Roman" pitchFamily="18" charset="0"/>
              </a:rPr>
              <a:t>Тяжелая паразитарная болезнь человека и животных, вызываемая трихинеллами – мелкими невидимыми невооруженным глазом личинками круглого гельминта. Заражение человека происходит при употреблении в пищу мяса и мясных продуктов (сырого фарша, сыровяленых домашней колбасы и окорока, шашлыков, жареного мяса и других), зараженных личинками трихинелл.</a:t>
            </a:r>
          </a:p>
          <a:p>
            <a:endParaRPr lang="ru-RU" sz="1800" dirty="0" smtClean="0">
              <a:latin typeface="Times New Roman" pitchFamily="18" charset="0"/>
              <a:cs typeface="Times New Roman" pitchFamily="18" charset="0"/>
            </a:endParaRPr>
          </a:p>
          <a:p>
            <a:pPr marL="0" indent="0">
              <a:buNone/>
            </a:pPr>
            <a:endParaRPr lang="ru-RU" dirty="0"/>
          </a:p>
        </p:txBody>
      </p:sp>
      <p:pic>
        <p:nvPicPr>
          <p:cNvPr id="7" name="Picture 3" descr="C:\Users\Катя\Desktop\lichinki-trihinell-v-syrom-myase_s.jpg"/>
          <p:cNvPicPr>
            <a:picLocks noChangeAspect="1" noChangeArrowheads="1"/>
          </p:cNvPicPr>
          <p:nvPr/>
        </p:nvPicPr>
        <p:blipFill>
          <a:blip r:embed="rId2" cstate="print"/>
          <a:srcRect/>
          <a:stretch>
            <a:fillRect/>
          </a:stretch>
        </p:blipFill>
        <p:spPr bwMode="auto">
          <a:xfrm>
            <a:off x="1835696" y="2924944"/>
            <a:ext cx="5673809" cy="318678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74638"/>
            <a:ext cx="8075240" cy="1066130"/>
          </a:xfrm>
        </p:spPr>
        <p:txBody>
          <a:bodyPr>
            <a:normAutofit/>
          </a:bodyPr>
          <a:lstStyle/>
          <a:p>
            <a:r>
              <a:rPr lang="ru-RU" sz="2400" dirty="0" smtClean="0">
                <a:latin typeface="Times New Roman" pitchFamily="18" charset="0"/>
                <a:cs typeface="Times New Roman" pitchFamily="18" charset="0"/>
              </a:rPr>
              <a:t>Трихинеллез - болезнь всеядных, в том числе свиней, плотоядных животных, лошадей, а также грызунов</a:t>
            </a:r>
            <a:endParaRPr lang="ru-RU" sz="2400" dirty="0">
              <a:latin typeface="Times New Roman" pitchFamily="18" charset="0"/>
              <a:cs typeface="Times New Roman" pitchFamily="18" charset="0"/>
            </a:endParaRPr>
          </a:p>
        </p:txBody>
      </p:sp>
      <p:pic>
        <p:nvPicPr>
          <p:cNvPr id="9218" name="Picture 2" descr="C:\Users\Катя\Desktop\0ea8a6c582c179e0c095f1e8e5a04996.jpg"/>
          <p:cNvPicPr>
            <a:picLocks noGrp="1" noChangeAspect="1" noChangeArrowheads="1"/>
          </p:cNvPicPr>
          <p:nvPr>
            <p:ph idx="1"/>
          </p:nvPr>
        </p:nvPicPr>
        <p:blipFill>
          <a:blip r:embed="rId2" cstate="print"/>
          <a:srcRect/>
          <a:stretch>
            <a:fillRect/>
          </a:stretch>
        </p:blipFill>
        <p:spPr bwMode="auto">
          <a:xfrm>
            <a:off x="4932040" y="3645024"/>
            <a:ext cx="3898528" cy="2599018"/>
          </a:xfrm>
          <a:prstGeom prst="rect">
            <a:avLst/>
          </a:prstGeom>
          <a:noFill/>
        </p:spPr>
      </p:pic>
      <p:pic>
        <p:nvPicPr>
          <p:cNvPr id="9219" name="Picture 3" descr="C:\Users\Катя\Desktop\unnamed (2).jpg"/>
          <p:cNvPicPr>
            <a:picLocks noChangeAspect="1" noChangeArrowheads="1"/>
          </p:cNvPicPr>
          <p:nvPr/>
        </p:nvPicPr>
        <p:blipFill>
          <a:blip r:embed="rId3" cstate="print"/>
          <a:srcRect/>
          <a:stretch>
            <a:fillRect/>
          </a:stretch>
        </p:blipFill>
        <p:spPr bwMode="auto">
          <a:xfrm>
            <a:off x="683568" y="4005064"/>
            <a:ext cx="3984650" cy="2323035"/>
          </a:xfrm>
          <a:prstGeom prst="rect">
            <a:avLst/>
          </a:prstGeom>
          <a:noFill/>
        </p:spPr>
      </p:pic>
      <p:pic>
        <p:nvPicPr>
          <p:cNvPr id="9220" name="Picture 4" descr="C:\Users\Катя\Desktop\unnamed (1).jpg"/>
          <p:cNvPicPr>
            <a:picLocks noChangeAspect="1" noChangeArrowheads="1"/>
          </p:cNvPicPr>
          <p:nvPr/>
        </p:nvPicPr>
        <p:blipFill>
          <a:blip r:embed="rId4" cstate="print"/>
          <a:srcRect/>
          <a:stretch>
            <a:fillRect/>
          </a:stretch>
        </p:blipFill>
        <p:spPr bwMode="auto">
          <a:xfrm>
            <a:off x="2627784" y="1268760"/>
            <a:ext cx="3806552" cy="285491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8003232" cy="980728"/>
          </a:xfrm>
        </p:spPr>
        <p:txBody>
          <a:bodyPr>
            <a:normAutofit/>
          </a:bodyPr>
          <a:lstStyle/>
          <a:p>
            <a:r>
              <a:rPr lang="ru-RU" sz="3600" dirty="0" smtClean="0">
                <a:latin typeface="Times New Roman" panose="02020603050405020304" pitchFamily="18" charset="0"/>
                <a:cs typeface="Times New Roman" panose="02020603050405020304" pitchFamily="18" charset="0"/>
              </a:rPr>
              <a:t>Пути заражения</a:t>
            </a:r>
            <a:endParaRPr lang="ru-RU" sz="3600" dirty="0">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457200" y="764704"/>
            <a:ext cx="8229600" cy="5361459"/>
          </a:xfrm>
        </p:spPr>
        <p:txBody>
          <a:bodyPr>
            <a:normAutofit/>
          </a:bodyPr>
          <a:lstStyle/>
          <a:p>
            <a:pPr algn="just"/>
            <a:r>
              <a:rPr lang="ru-RU" sz="1800" dirty="0" smtClean="0">
                <a:latin typeface="Times New Roman" panose="02020603050405020304" pitchFamily="18" charset="0"/>
                <a:cs typeface="Times New Roman" panose="02020603050405020304" pitchFamily="18" charset="0"/>
              </a:rPr>
              <a:t>Заражение диких животных происходит в результате хищничества, а также поедания трупов павших животных.</a:t>
            </a:r>
          </a:p>
          <a:p>
            <a:pPr algn="just"/>
            <a:r>
              <a:rPr lang="ru-RU" sz="1800" dirty="0" smtClean="0">
                <a:latin typeface="Times New Roman" panose="02020603050405020304" pitchFamily="18" charset="0"/>
                <a:cs typeface="Times New Roman" panose="02020603050405020304" pitchFamily="18" charset="0"/>
              </a:rPr>
              <a:t> Домашние животные заражаются при поедании продуктов убоя, пищевых отбросов, трупов павших животных. В трупах </a:t>
            </a:r>
            <a:r>
              <a:rPr lang="ru-RU" sz="1800" dirty="0" err="1" smtClean="0">
                <a:latin typeface="Times New Roman" panose="02020603050405020304" pitchFamily="18" charset="0"/>
                <a:cs typeface="Times New Roman" panose="02020603050405020304" pitchFamily="18" charset="0"/>
              </a:rPr>
              <a:t>трихинеллезных</a:t>
            </a:r>
            <a:r>
              <a:rPr lang="ru-RU" sz="1800" dirty="0" smtClean="0">
                <a:latin typeface="Times New Roman" panose="02020603050405020304" pitchFamily="18" charset="0"/>
                <a:cs typeface="Times New Roman" panose="02020603050405020304" pitchFamily="18" charset="0"/>
              </a:rPr>
              <a:t> животных личинки сохраняют жизнеспособность от 4 до 10 месяцев; при засолке мяса (в глубоких слоях) – в течение года. </a:t>
            </a:r>
          </a:p>
          <a:p>
            <a:pPr algn="just"/>
            <a:r>
              <a:rPr lang="ru-RU" sz="1800" dirty="0" smtClean="0">
                <a:latin typeface="Times New Roman" panose="02020603050405020304" pitchFamily="18" charset="0"/>
                <a:cs typeface="Times New Roman" panose="02020603050405020304" pitchFamily="18" charset="0"/>
              </a:rPr>
              <a:t>Трихинеллы хорошо переносят копчение, жарение, варку, обработку в микроволновой печи и замораживание</a:t>
            </a:r>
            <a:r>
              <a:rPr lang="ru-RU" sz="1800" dirty="0">
                <a:latin typeface="Times New Roman" panose="02020603050405020304" pitchFamily="18" charset="0"/>
                <a:cs typeface="Times New Roman" panose="02020603050405020304" pitchFamily="18" charset="0"/>
              </a:rPr>
              <a:t>. Заражение данным заболеванием происходит в большинстве случаев пероральным способом, попадая в организм человека при употреблении зараженного мяса.</a:t>
            </a:r>
          </a:p>
        </p:txBody>
      </p:sp>
      <p:pic>
        <p:nvPicPr>
          <p:cNvPr id="9218" name="Picture 2" descr="C:\Users\kurasova\Desktop\gh9b914618558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717032"/>
            <a:ext cx="4320479" cy="2880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latin typeface="Times New Roman" panose="02020603050405020304" pitchFamily="18" charset="0"/>
                <a:cs typeface="Times New Roman" panose="02020603050405020304" pitchFamily="18" charset="0"/>
              </a:rPr>
              <a:t>Профилактические мероприятия в хозяйствах</a:t>
            </a:r>
            <a:endParaRPr lang="ru-RU" sz="3600" dirty="0">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p:txBody>
          <a:bodyPr>
            <a:normAutofit fontScale="85000" lnSpcReduction="20000"/>
          </a:bodyPr>
          <a:lstStyle/>
          <a:p>
            <a:pPr algn="just"/>
            <a:r>
              <a:rPr lang="ru-RU" sz="3300" dirty="0" smtClean="0">
                <a:latin typeface="Times New Roman" panose="02020603050405020304" pitchFamily="18" charset="0"/>
                <a:cs typeface="Times New Roman" panose="02020603050405020304" pitchFamily="18" charset="0"/>
              </a:rPr>
              <a:t>не допускать скармливания восприимчивым животным </a:t>
            </a:r>
            <a:r>
              <a:rPr lang="ru-RU" sz="3300" dirty="0" err="1" smtClean="0">
                <a:latin typeface="Times New Roman" panose="02020603050405020304" pitchFamily="18" charset="0"/>
                <a:cs typeface="Times New Roman" panose="02020603050405020304" pitchFamily="18" charset="0"/>
              </a:rPr>
              <a:t>непроваренных</a:t>
            </a:r>
            <a:r>
              <a:rPr lang="ru-RU" sz="3300" dirty="0" smtClean="0">
                <a:latin typeface="Times New Roman" panose="02020603050405020304" pitchFamily="18" charset="0"/>
                <a:cs typeface="Times New Roman" panose="02020603050405020304" pitchFamily="18" charset="0"/>
              </a:rPr>
              <a:t> мяса или мясной продукции, полученных от добытых на охоте восприимчивых животных, и (или) отходов, полученных при переработке сырья животного происхождения;</a:t>
            </a:r>
          </a:p>
          <a:p>
            <a:pPr algn="just"/>
            <a:r>
              <a:rPr lang="ru-RU" sz="3300" dirty="0" smtClean="0">
                <a:latin typeface="Times New Roman" panose="02020603050405020304" pitchFamily="18" charset="0"/>
                <a:cs typeface="Times New Roman" panose="02020603050405020304" pitchFamily="18" charset="0"/>
              </a:rPr>
              <a:t>проводить дератизацию помещений, в которых содержатся восприимчивые животные, и выгульных площадок два раза в год с интервалом 180 календарных дней;</a:t>
            </a:r>
          </a:p>
          <a:p>
            <a:pPr algn="just"/>
            <a:r>
              <a:rPr lang="ru-RU" sz="3300" dirty="0" smtClean="0">
                <a:latin typeface="Times New Roman" panose="02020603050405020304" pitchFamily="18" charset="0"/>
                <a:cs typeface="Times New Roman" panose="02020603050405020304" pitchFamily="18" charset="0"/>
              </a:rPr>
              <a:t>исключить доступ животных без владельца в места содержания восприимчивых животных</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2656"/>
            <a:ext cx="7920880" cy="2677656"/>
          </a:xfrm>
          <a:prstGeom prst="rect">
            <a:avLst/>
          </a:prstGeom>
        </p:spPr>
        <p:txBody>
          <a:bodyPr wrap="square">
            <a:spAutoFit/>
          </a:bodyPr>
          <a:lstStyle/>
          <a:p>
            <a:pPr algn="just"/>
            <a:r>
              <a:rPr lang="ru-RU" sz="2400" dirty="0" smtClean="0">
                <a:latin typeface="Times New Roman" panose="02020603050405020304" pitchFamily="18" charset="0"/>
                <a:cs typeface="Times New Roman" panose="02020603050405020304" pitchFamily="18" charset="0"/>
              </a:rPr>
              <a:t>Туши восприимчивых животных, в том числе свиней, лошадей, тушки нутрий, а также мясо, полученное от добытых на охоте восприимчивых животных, должны подвергаться обязательной </a:t>
            </a:r>
            <a:r>
              <a:rPr lang="ru-RU" sz="2400" dirty="0" err="1" smtClean="0">
                <a:latin typeface="Times New Roman" panose="02020603050405020304" pitchFamily="18" charset="0"/>
                <a:cs typeface="Times New Roman" panose="02020603050405020304" pitchFamily="18" charset="0"/>
              </a:rPr>
              <a:t>трихинеллоскопии</a:t>
            </a:r>
            <a:r>
              <a:rPr lang="ru-RU" sz="2400" dirty="0" smtClean="0">
                <a:latin typeface="Times New Roman" panose="02020603050405020304" pitchFamily="18" charset="0"/>
                <a:cs typeface="Times New Roman" panose="02020603050405020304" pitchFamily="18" charset="0"/>
              </a:rPr>
              <a:t> (исследованию проб мышц с целью обнаружения личинок возбудителя) специалистами в области ветеринарии при проведении ветеринарно-санитарной экспертизы.</a:t>
            </a:r>
          </a:p>
        </p:txBody>
      </p:sp>
      <p:pic>
        <p:nvPicPr>
          <p:cNvPr id="10242" name="Picture 2" descr="C:\Users\Катя\Desktop\1178745-261740-4x181594.jpg"/>
          <p:cNvPicPr>
            <a:picLocks noChangeAspect="1" noChangeArrowheads="1"/>
          </p:cNvPicPr>
          <p:nvPr/>
        </p:nvPicPr>
        <p:blipFill>
          <a:blip r:embed="rId2" cstate="print"/>
          <a:srcRect/>
          <a:stretch>
            <a:fillRect/>
          </a:stretch>
        </p:blipFill>
        <p:spPr bwMode="auto">
          <a:xfrm>
            <a:off x="467544" y="3356992"/>
            <a:ext cx="4266051" cy="319953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Грипп птиц (грипп А)</a:t>
            </a:r>
            <a:endParaRPr lang="ru-RU" dirty="0"/>
          </a:p>
        </p:txBody>
      </p:sp>
      <p:sp>
        <p:nvSpPr>
          <p:cNvPr id="3" name="Объект 2"/>
          <p:cNvSpPr>
            <a:spLocks noGrp="1"/>
          </p:cNvSpPr>
          <p:nvPr>
            <p:ph idx="1"/>
          </p:nvPr>
        </p:nvSpPr>
        <p:spPr>
          <a:xfrm>
            <a:off x="457200" y="1264778"/>
            <a:ext cx="8229600" cy="4861385"/>
          </a:xfrm>
        </p:spPr>
        <p:txBody>
          <a:bodyPr>
            <a:normAutofit fontScale="85000" lnSpcReduction="20000"/>
          </a:bodyPr>
          <a:lstStyle/>
          <a:p>
            <a:pPr algn="just"/>
            <a:r>
              <a:rPr lang="ru-RU" dirty="0" smtClean="0"/>
              <a:t>Болезнь </a:t>
            </a:r>
            <a:r>
              <a:rPr lang="ru-RU" dirty="0"/>
              <a:t>характеризующаяся поражением </a:t>
            </a:r>
            <a:r>
              <a:rPr lang="ru-RU" dirty="0" smtClean="0"/>
              <a:t>у птиц органов </a:t>
            </a:r>
            <a:r>
              <a:rPr lang="ru-RU" dirty="0"/>
              <a:t>пищеварения, дыхания, высокой </a:t>
            </a:r>
            <a:r>
              <a:rPr lang="ru-RU" dirty="0" smtClean="0"/>
              <a:t>летальностью.</a:t>
            </a:r>
          </a:p>
          <a:p>
            <a:pPr algn="just"/>
            <a:r>
              <a:rPr lang="ru-RU" dirty="0" smtClean="0"/>
              <a:t>Является особо опасной болезнью, способной </a:t>
            </a:r>
            <a:r>
              <a:rPr lang="ru-RU" dirty="0"/>
              <a:t>причинить большой экономический </a:t>
            </a:r>
            <a:r>
              <a:rPr lang="ru-RU" dirty="0" smtClean="0"/>
              <a:t>ущерб</a:t>
            </a:r>
          </a:p>
          <a:p>
            <a:pPr algn="just"/>
            <a:r>
              <a:rPr lang="ru-RU" dirty="0"/>
              <a:t>У вируса гриппа типа A известно </a:t>
            </a:r>
            <a:r>
              <a:rPr lang="ru-RU" dirty="0" smtClean="0"/>
              <a:t>много серотипов. </a:t>
            </a:r>
            <a:r>
              <a:rPr lang="ru-RU" dirty="0"/>
              <a:t>Для птиц </a:t>
            </a:r>
            <a:r>
              <a:rPr lang="ru-RU" dirty="0" smtClean="0"/>
              <a:t>более </a:t>
            </a:r>
            <a:r>
              <a:rPr lang="ru-RU" dirty="0"/>
              <a:t>патогенны варианты H5 и H7. </a:t>
            </a:r>
            <a:endParaRPr lang="ru-RU" dirty="0" smtClean="0"/>
          </a:p>
          <a:p>
            <a:pPr algn="just"/>
            <a:r>
              <a:rPr lang="ru-RU" dirty="0" smtClean="0"/>
              <a:t>Наиболее известны серотипы вируса  </a:t>
            </a:r>
            <a:r>
              <a:rPr lang="en-US" dirty="0" smtClean="0"/>
              <a:t>H5N1</a:t>
            </a:r>
            <a:r>
              <a:rPr lang="ru-RU" dirty="0" smtClean="0"/>
              <a:t>(может </a:t>
            </a:r>
            <a:r>
              <a:rPr lang="ru-RU" dirty="0"/>
              <a:t>вызвать заболевание как у людей, так и у многих других видов </a:t>
            </a:r>
            <a:r>
              <a:rPr lang="ru-RU" dirty="0" smtClean="0"/>
              <a:t>животных), </a:t>
            </a:r>
            <a:r>
              <a:rPr lang="en-US" dirty="0" smtClean="0"/>
              <a:t>H7N9</a:t>
            </a:r>
            <a:r>
              <a:rPr lang="ru-RU" dirty="0" smtClean="0"/>
              <a:t>, </a:t>
            </a:r>
            <a:r>
              <a:rPr lang="en-US" dirty="0"/>
              <a:t>H5N8</a:t>
            </a:r>
            <a:endParaRPr lang="ru-RU" dirty="0" smtClean="0"/>
          </a:p>
          <a:p>
            <a:pPr algn="just"/>
            <a:r>
              <a:rPr lang="ru-RU" dirty="0"/>
              <a:t>Природным резервуаром вируса являются мигрирующие </a:t>
            </a:r>
            <a:r>
              <a:rPr lang="ru-RU" dirty="0" smtClean="0"/>
              <a:t>птицы.</a:t>
            </a:r>
            <a:endParaRPr lang="ru-RU" dirty="0"/>
          </a:p>
        </p:txBody>
      </p:sp>
    </p:spTree>
    <p:extLst>
      <p:ext uri="{BB962C8B-B14F-4D97-AF65-F5344CB8AC3E}">
        <p14:creationId xmlns:p14="http://schemas.microsoft.com/office/powerpoint/2010/main" val="317333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136904" cy="3908762"/>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Владельцы животных и производители продуктов животноводства обязаны:</a:t>
            </a:r>
          </a:p>
          <a:p>
            <a:pPr algn="just"/>
            <a:r>
              <a:rPr lang="ru-RU" sz="2400" dirty="0">
                <a:latin typeface="Times New Roman" panose="02020603050405020304" pitchFamily="18" charset="0"/>
                <a:cs typeface="Times New Roman" panose="02020603050405020304" pitchFamily="18" charset="0"/>
              </a:rPr>
              <a:t>осуществлять хозяйственные и ветеринарные мероприятия, обеспечивающие предупреждение болезней животных и безопасность в ветеринарно-санитарном отношении продуктов животноводства, содержать в надлежащем состоянии животноводческие помещения и сооружения для хранения кормов и переработки продуктов животноводства, не допускать загрязнения окружающей среды отходами животноводства</a:t>
            </a:r>
          </a:p>
        </p:txBody>
      </p:sp>
      <p:pic>
        <p:nvPicPr>
          <p:cNvPr id="3075" name="Picture 3" descr="C:\Users\kurasova\Desktop\e7438dd1-f998-57b4-b43f-78556bbda1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892717"/>
            <a:ext cx="5611068" cy="294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4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Пути </a:t>
            </a:r>
            <a:r>
              <a:rPr lang="ru-RU" dirty="0"/>
              <a:t>передачи возбудителя болезни</a:t>
            </a:r>
            <a:br>
              <a:rPr lang="ru-RU" dirty="0"/>
            </a:br>
            <a:endParaRPr lang="ru-RU" dirty="0"/>
          </a:p>
        </p:txBody>
      </p:sp>
      <p:sp>
        <p:nvSpPr>
          <p:cNvPr id="3" name="Объект 2"/>
          <p:cNvSpPr>
            <a:spLocks noGrp="1"/>
          </p:cNvSpPr>
          <p:nvPr>
            <p:ph idx="1"/>
          </p:nvPr>
        </p:nvSpPr>
        <p:spPr>
          <a:xfrm>
            <a:off x="457200" y="1124744"/>
            <a:ext cx="8229600" cy="5001419"/>
          </a:xfrm>
        </p:spPr>
        <p:txBody>
          <a:bodyPr/>
          <a:lstStyle/>
          <a:p>
            <a:pPr marL="0" indent="0" algn="just">
              <a:buNone/>
            </a:pPr>
            <a:r>
              <a:rPr lang="ru-RU" sz="2800" dirty="0">
                <a:latin typeface="Times New Roman" panose="02020603050405020304" pitchFamily="18" charset="0"/>
                <a:cs typeface="Times New Roman" panose="02020603050405020304" pitchFamily="18" charset="0"/>
              </a:rPr>
              <a:t>П</a:t>
            </a:r>
            <a:r>
              <a:rPr lang="ru-RU" sz="2800" dirty="0" smtClean="0">
                <a:latin typeface="Times New Roman" panose="02020603050405020304" pitchFamily="18" charset="0"/>
                <a:cs typeface="Times New Roman" panose="02020603050405020304" pitchFamily="18" charset="0"/>
              </a:rPr>
              <a:t>ередача </a:t>
            </a:r>
            <a:r>
              <a:rPr lang="ru-RU" sz="2800" dirty="0">
                <a:latin typeface="Times New Roman" panose="02020603050405020304" pitchFamily="18" charset="0"/>
                <a:cs typeface="Times New Roman" panose="02020603050405020304" pitchFamily="18" charset="0"/>
              </a:rPr>
              <a:t>возбудителя через корм или воду, при потреблении которых происходит заражение </a:t>
            </a:r>
            <a:r>
              <a:rPr lang="ru-RU" sz="2800" dirty="0" smtClean="0">
                <a:latin typeface="Times New Roman" panose="02020603050405020304" pitchFamily="18" charset="0"/>
                <a:cs typeface="Times New Roman" panose="02020603050405020304" pitchFamily="18" charset="0"/>
              </a:rPr>
              <a:t>организма, </a:t>
            </a:r>
            <a:r>
              <a:rPr lang="ru-RU" sz="2800" dirty="0">
                <a:latin typeface="Times New Roman" panose="02020603050405020304" pitchFamily="18" charset="0"/>
                <a:cs typeface="Times New Roman" panose="02020603050405020304" pitchFamily="18" charset="0"/>
              </a:rPr>
              <a:t>а также - при прямом контакте восприимчивого поголовья с инфицированной птицей - воз</a:t>
            </a:r>
            <a:r>
              <a:rPr lang="ru-RU" dirty="0">
                <a:latin typeface="Times New Roman" panose="02020603050405020304" pitchFamily="18" charset="0"/>
                <a:cs typeface="Times New Roman" panose="02020603050405020304" pitchFamily="18" charset="0"/>
              </a:rPr>
              <a:t>душно-капельный.</a:t>
            </a:r>
          </a:p>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45024"/>
            <a:ext cx="4531162" cy="283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0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394720" cy="491654"/>
          </a:xfrm>
        </p:spPr>
        <p:txBody>
          <a:bodyPr/>
          <a:lstStyle/>
          <a:p>
            <a:r>
              <a:rPr lang="ru-RU" dirty="0" smtClean="0"/>
              <a:t>Симптомы гриппа птиц</a:t>
            </a:r>
            <a:endParaRPr lang="ru-RU" dirty="0"/>
          </a:p>
        </p:txBody>
      </p:sp>
      <p:sp>
        <p:nvSpPr>
          <p:cNvPr id="4" name="Текст 3"/>
          <p:cNvSpPr>
            <a:spLocks noGrp="1"/>
          </p:cNvSpPr>
          <p:nvPr>
            <p:ph type="body" sz="half" idx="2"/>
          </p:nvPr>
        </p:nvSpPr>
        <p:spPr>
          <a:xfrm>
            <a:off x="457200" y="980728"/>
            <a:ext cx="3970784" cy="5145435"/>
          </a:xfrm>
        </p:spPr>
        <p:txBody>
          <a:bodyPr>
            <a:normAutofit lnSpcReduction="10000"/>
          </a:bodyPr>
          <a:lstStyle/>
          <a:p>
            <a:pPr marL="285750" indent="-285750">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резко </a:t>
            </a:r>
            <a:r>
              <a:rPr lang="ru-RU" sz="1600" dirty="0" smtClean="0">
                <a:latin typeface="Times New Roman" panose="02020603050405020304" pitchFamily="18" charset="0"/>
                <a:cs typeface="Times New Roman" panose="02020603050405020304" pitchFamily="18" charset="0"/>
              </a:rPr>
              <a:t>снижается </a:t>
            </a:r>
            <a:r>
              <a:rPr lang="ru-RU" sz="1600" dirty="0">
                <a:latin typeface="Times New Roman" panose="02020603050405020304" pitchFamily="18" charset="0"/>
                <a:cs typeface="Times New Roman" panose="02020603050405020304" pitchFamily="18" charset="0"/>
              </a:rPr>
              <a:t>яйценоскость;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отказываются </a:t>
            </a:r>
            <a:r>
              <a:rPr lang="ru-RU" sz="1600" dirty="0">
                <a:latin typeface="Times New Roman" panose="02020603050405020304" pitchFamily="18" charset="0"/>
                <a:cs typeface="Times New Roman" panose="02020603050405020304" pitchFamily="18" charset="0"/>
              </a:rPr>
              <a:t>принимать корм (вплоть до анорексии);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выделяют </a:t>
            </a:r>
            <a:r>
              <a:rPr lang="ru-RU" sz="1600" dirty="0">
                <a:latin typeface="Times New Roman" panose="02020603050405020304" pitchFamily="18" charset="0"/>
                <a:cs typeface="Times New Roman" panose="02020603050405020304" pitchFamily="18" charset="0"/>
              </a:rPr>
              <a:t>густую слизь, забивающую органы дыхания и носоглотку;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тяжело </a:t>
            </a:r>
            <a:r>
              <a:rPr lang="ru-RU" sz="1600" dirty="0">
                <a:latin typeface="Times New Roman" panose="02020603050405020304" pitchFamily="18" charset="0"/>
                <a:cs typeface="Times New Roman" panose="02020603050405020304" pitchFamily="18" charset="0"/>
              </a:rPr>
              <a:t>хрипят и прерывисто дышат;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повышается температура </a:t>
            </a:r>
            <a:r>
              <a:rPr lang="ru-RU" sz="1600" dirty="0">
                <a:latin typeface="Times New Roman" panose="02020603050405020304" pitchFamily="18" charset="0"/>
                <a:cs typeface="Times New Roman" panose="02020603050405020304" pitchFamily="18" charset="0"/>
              </a:rPr>
              <a:t>их тела </a:t>
            </a:r>
            <a:r>
              <a:rPr lang="ru-RU" sz="1600" dirty="0" smtClean="0">
                <a:latin typeface="Times New Roman" panose="02020603050405020304" pitchFamily="18" charset="0"/>
                <a:cs typeface="Times New Roman" panose="02020603050405020304" pitchFamily="18" charset="0"/>
              </a:rPr>
              <a:t>(может достигать </a:t>
            </a:r>
            <a:r>
              <a:rPr lang="ru-RU" sz="1600" dirty="0">
                <a:latin typeface="Times New Roman" panose="02020603050405020304" pitchFamily="18" charset="0"/>
                <a:cs typeface="Times New Roman" panose="02020603050405020304" pitchFamily="18" charset="0"/>
              </a:rPr>
              <a:t>44 градусов</a:t>
            </a:r>
            <a:r>
              <a:rPr lang="ru-RU" sz="16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испражняются пометом коричневого и зеленоватого цвета</a:t>
            </a:r>
            <a:r>
              <a:rPr lang="ru-RU" sz="16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испытывают невроз и судорогу, у них искривляются шея и крылья;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страдают </a:t>
            </a:r>
            <a:r>
              <a:rPr lang="ru-RU" sz="1600" dirty="0" err="1">
                <a:latin typeface="Times New Roman" panose="02020603050405020304" pitchFamily="18" charset="0"/>
                <a:cs typeface="Times New Roman" panose="02020603050405020304" pitchFamily="18" charset="0"/>
              </a:rPr>
              <a:t>дискоординацией</a:t>
            </a:r>
            <a:r>
              <a:rPr lang="ru-RU" sz="1600" dirty="0">
                <a:latin typeface="Times New Roman" panose="02020603050405020304" pitchFamily="18" charset="0"/>
                <a:cs typeface="Times New Roman" panose="02020603050405020304" pitchFamily="18" charset="0"/>
              </a:rPr>
              <a:t> движений, шатаются, падают;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испытывают </a:t>
            </a:r>
            <a:r>
              <a:rPr lang="ru-RU" sz="1600" dirty="0">
                <a:latin typeface="Times New Roman" panose="02020603050405020304" pitchFamily="18" charset="0"/>
                <a:cs typeface="Times New Roman" panose="02020603050405020304" pitchFamily="18" charset="0"/>
              </a:rPr>
              <a:t>сильную жажду. </a:t>
            </a:r>
            <a:endParaRPr lang="ru-RU"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последней стадии наблюдается отек легких и поражение нервной системы, общее ухудшение самочувствия и смерть.</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a:p>
            <a:endParaRPr lang="ru-RU"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620688"/>
            <a:ext cx="3827462" cy="215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045" y="3140968"/>
            <a:ext cx="4491955" cy="290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41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075240" cy="648072"/>
          </a:xfrm>
        </p:spPr>
        <p:txBody>
          <a:bodyPr>
            <a:normAutofit/>
          </a:bodyPr>
          <a:lstStyle/>
          <a:p>
            <a:r>
              <a:rPr lang="ru-RU" sz="3600" dirty="0" smtClean="0"/>
              <a:t>Профилактика птичьего гриппа</a:t>
            </a:r>
            <a:endParaRPr lang="ru-RU" sz="3600" dirty="0"/>
          </a:p>
        </p:txBody>
      </p:sp>
      <p:sp>
        <p:nvSpPr>
          <p:cNvPr id="3" name="Объект 2"/>
          <p:cNvSpPr>
            <a:spLocks noGrp="1"/>
          </p:cNvSpPr>
          <p:nvPr>
            <p:ph idx="1"/>
          </p:nvPr>
        </p:nvSpPr>
        <p:spPr>
          <a:xfrm>
            <a:off x="323528" y="692696"/>
            <a:ext cx="8435280" cy="6410825"/>
          </a:xfrm>
        </p:spPr>
        <p:txBody>
          <a:bodyPr>
            <a:normAutofit/>
          </a:bodyPr>
          <a:lstStyle/>
          <a:p>
            <a:pPr marL="0" indent="0">
              <a:buNone/>
            </a:pPr>
            <a:r>
              <a:rPr lang="ru-RU" sz="2400" b="1" dirty="0">
                <a:solidFill>
                  <a:srgbClr val="FF0000"/>
                </a:solidFill>
                <a:latin typeface="Times New Roman" panose="02020603050405020304" pitchFamily="18" charset="0"/>
                <a:cs typeface="Times New Roman" panose="02020603050405020304" pitchFamily="18" charset="0"/>
              </a:rPr>
              <a:t>Владельцы птиц обязаны:</a:t>
            </a:r>
          </a:p>
          <a:p>
            <a:pPr marL="0" indent="0" algn="just">
              <a:buNone/>
            </a:pPr>
            <a:r>
              <a:rPr lang="ru-RU" sz="2000" b="1" i="1" dirty="0">
                <a:latin typeface="Times New Roman" panose="02020603050405020304" pitchFamily="18" charset="0"/>
                <a:cs typeface="Times New Roman" panose="02020603050405020304" pitchFamily="18" charset="0"/>
              </a:rPr>
              <a:t>О</a:t>
            </a:r>
            <a:r>
              <a:rPr lang="ru-RU" sz="2000" b="1" i="1" dirty="0" smtClean="0">
                <a:latin typeface="Times New Roman" panose="02020603050405020304" pitchFamily="18" charset="0"/>
                <a:cs typeface="Times New Roman" panose="02020603050405020304" pitchFamily="18" charset="0"/>
              </a:rPr>
              <a:t>существлять </a:t>
            </a:r>
            <a:r>
              <a:rPr lang="ru-RU" sz="2000" b="1" i="1" dirty="0">
                <a:latin typeface="Times New Roman" panose="02020603050405020304" pitchFamily="18" charset="0"/>
                <a:cs typeface="Times New Roman" panose="02020603050405020304" pitchFamily="18" charset="0"/>
              </a:rPr>
              <a:t>хозяйственные и ветеринарные мероприятия, обеспечивающие предупреждение возникновения заболевания </a:t>
            </a:r>
            <a:r>
              <a:rPr lang="ru-RU" sz="2000" b="1" i="1" dirty="0" smtClean="0">
                <a:latin typeface="Times New Roman" panose="02020603050405020304" pitchFamily="18" charset="0"/>
                <a:cs typeface="Times New Roman" panose="02020603050405020304" pitchFamily="18" charset="0"/>
              </a:rPr>
              <a:t>птиц:</a:t>
            </a:r>
          </a:p>
          <a:p>
            <a:pPr algn="just"/>
            <a:r>
              <a:rPr lang="ru-RU" sz="1400" dirty="0">
                <a:latin typeface="Times New Roman" panose="02020603050405020304" pitchFamily="18" charset="0"/>
                <a:cs typeface="Times New Roman" panose="02020603050405020304" pitchFamily="18" charset="0"/>
              </a:rPr>
              <a:t>территория подворий должна быть огорожена и благоустроена;</a:t>
            </a:r>
          </a:p>
          <a:p>
            <a:pPr algn="just"/>
            <a:r>
              <a:rPr lang="ru-RU" sz="1400" dirty="0">
                <a:latin typeface="Times New Roman" panose="02020603050405020304" pitchFamily="18" charset="0"/>
                <a:cs typeface="Times New Roman" panose="02020603050405020304" pitchFamily="18" charset="0"/>
              </a:rPr>
              <a:t>при содержании разных видов птиц на подворьях необходимо обеспечить раздельное их содержание. Разные виды птиц содержат в обособленных помещениях одного или разных зданий, которые обеспечивают лазами для самостоятельного выхода птицы на изолированные выгульные площадки; не рекомендуется совместное содержание птицы на подворьях с другими видами животных.</a:t>
            </a:r>
          </a:p>
          <a:p>
            <a:pPr algn="just"/>
            <a:r>
              <a:rPr lang="ru-RU" sz="1400" dirty="0">
                <a:latin typeface="Times New Roman" panose="02020603050405020304" pitchFamily="18" charset="0"/>
                <a:cs typeface="Times New Roman" panose="02020603050405020304" pitchFamily="18" charset="0"/>
              </a:rPr>
              <a:t>изолированные выгульные площадки оборудуются для раздельного содержания каждого вида птицы на прилегающей к помещению территории;</a:t>
            </a:r>
          </a:p>
          <a:p>
            <a:pPr algn="just"/>
            <a:r>
              <a:rPr lang="ru-RU" sz="1400" dirty="0">
                <a:latin typeface="Times New Roman" panose="02020603050405020304" pitchFamily="18" charset="0"/>
                <a:cs typeface="Times New Roman" panose="02020603050405020304" pitchFamily="18" charset="0"/>
              </a:rPr>
              <a:t>внутренние поверхности помещений подворий (стены, перегородки, потолки) должны быть устроены из материалов, доступных для очистки, мойки и дезинфекции;</a:t>
            </a:r>
          </a:p>
          <a:p>
            <a:pPr algn="just"/>
            <a:r>
              <a:rPr lang="ru-RU" sz="1400" dirty="0" smtClean="0">
                <a:latin typeface="Times New Roman" panose="02020603050405020304" pitchFamily="18" charset="0"/>
                <a:cs typeface="Times New Roman" panose="02020603050405020304" pitchFamily="18" charset="0"/>
              </a:rPr>
              <a:t>помещение </a:t>
            </a:r>
            <a:r>
              <a:rPr lang="ru-RU" sz="1400" dirty="0">
                <a:latin typeface="Times New Roman" panose="02020603050405020304" pitchFamily="18" charset="0"/>
                <a:cs typeface="Times New Roman" panose="02020603050405020304" pitchFamily="18" charset="0"/>
              </a:rPr>
              <a:t>для содержания птицы на подворьях должно быть оборудовано естественной или механической приточно-вытяжной вентиляцией, обеспечивающей поддержание оптимальных параметров </a:t>
            </a:r>
            <a:r>
              <a:rPr lang="ru-RU" sz="1400" dirty="0" smtClean="0">
                <a:latin typeface="Times New Roman" panose="02020603050405020304" pitchFamily="18" charset="0"/>
                <a:cs typeface="Times New Roman" panose="02020603050405020304" pitchFamily="18" charset="0"/>
              </a:rPr>
              <a:t>микроклимата</a:t>
            </a:r>
            <a:endParaRPr lang="ru-RU" sz="14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pic>
        <p:nvPicPr>
          <p:cNvPr id="163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4581128"/>
            <a:ext cx="4080453" cy="306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953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Профилактика птичьего гриппа</a:t>
            </a:r>
          </a:p>
        </p:txBody>
      </p:sp>
      <p:sp>
        <p:nvSpPr>
          <p:cNvPr id="3" name="Объект 2"/>
          <p:cNvSpPr>
            <a:spLocks noGrp="1"/>
          </p:cNvSpPr>
          <p:nvPr>
            <p:ph idx="1"/>
          </p:nvPr>
        </p:nvSpPr>
        <p:spPr>
          <a:xfrm>
            <a:off x="457200" y="1124744"/>
            <a:ext cx="8229600" cy="5001419"/>
          </a:xfrm>
        </p:spPr>
        <p:txBody>
          <a:bodyPr>
            <a:normAutofit/>
          </a:bodyPr>
          <a:lstStyle/>
          <a:p>
            <a:pPr algn="just"/>
            <a:r>
              <a:rPr lang="ru-RU" sz="1900" dirty="0">
                <a:latin typeface="Times New Roman" panose="02020603050405020304" pitchFamily="18" charset="0"/>
                <a:cs typeface="Times New Roman" panose="02020603050405020304" pitchFamily="18" charset="0"/>
              </a:rPr>
              <a:t>выполнять указания специалистов в области ветеринарии о проведении мероприятий по профилактике и борьбе с гриппом птиц;</a:t>
            </a:r>
          </a:p>
          <a:p>
            <a:pPr algn="just"/>
            <a:r>
              <a:rPr lang="ru-RU" sz="1900" dirty="0">
                <a:latin typeface="Times New Roman" panose="02020603050405020304" pitchFamily="18" charset="0"/>
                <a:cs typeface="Times New Roman" panose="02020603050405020304" pitchFamily="18" charset="0"/>
              </a:rPr>
              <a:t>извещать специалистов в области ветеринарии о всех случаях внезапного падежа или одновременного массового заболевания птиц, а также об их необычном поведении</a:t>
            </a:r>
            <a:r>
              <a:rPr lang="ru-RU" sz="1900" dirty="0" smtClean="0">
                <a:latin typeface="Times New Roman" panose="02020603050405020304" pitchFamily="18" charset="0"/>
                <a:cs typeface="Times New Roman" panose="02020603050405020304" pitchFamily="18" charset="0"/>
              </a:rPr>
              <a:t>;</a:t>
            </a:r>
          </a:p>
          <a:p>
            <a:pPr algn="just"/>
            <a:r>
              <a:rPr lang="ru-RU" sz="1900" dirty="0" smtClean="0">
                <a:latin typeface="Times New Roman" panose="02020603050405020304" pitchFamily="18" charset="0"/>
                <a:cs typeface="Times New Roman" panose="02020603050405020304" pitchFamily="18" charset="0"/>
              </a:rPr>
              <a:t>до </a:t>
            </a:r>
            <a:r>
              <a:rPr lang="ru-RU" sz="1900" dirty="0">
                <a:latin typeface="Times New Roman" panose="02020603050405020304" pitchFamily="18" charset="0"/>
                <a:cs typeface="Times New Roman" panose="02020603050405020304" pitchFamily="18" charset="0"/>
              </a:rPr>
              <a:t>прибытия специалистов принять меры по изоляции птиц, подозреваемых в заболевании</a:t>
            </a:r>
          </a:p>
          <a:p>
            <a:r>
              <a:rPr lang="ru-RU" sz="1800" dirty="0">
                <a:latin typeface="Times New Roman" panose="02020603050405020304" pitchFamily="18" charset="0"/>
                <a:cs typeface="Times New Roman" panose="02020603050405020304" pitchFamily="18" charset="0"/>
              </a:rPr>
              <a:t>- предоставлять специалистам в области ветеринарии по их требованию птиц для </a:t>
            </a:r>
            <a:r>
              <a:rPr lang="ru-RU" sz="1800" dirty="0" smtClean="0">
                <a:latin typeface="Times New Roman" panose="02020603050405020304" pitchFamily="18" charset="0"/>
                <a:cs typeface="Times New Roman" panose="02020603050405020304" pitchFamily="18" charset="0"/>
              </a:rPr>
              <a:t>осмотра</a:t>
            </a:r>
            <a:endParaRPr lang="ru-RU" sz="1800" dirty="0">
              <a:latin typeface="Times New Roman" panose="02020603050405020304" pitchFamily="18" charset="0"/>
              <a:cs typeface="Times New Roman" panose="02020603050405020304" pitchFamily="18" charset="0"/>
            </a:endParaRPr>
          </a:p>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3933056"/>
            <a:ext cx="3663214" cy="275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465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228998"/>
          </a:xfrm>
        </p:spPr>
        <p:txBody>
          <a:bodyPr>
            <a:normAutofit fontScale="90000"/>
          </a:bodyPr>
          <a:lstStyle/>
          <a:p>
            <a:r>
              <a:rPr lang="ru-RU" dirty="0" smtClean="0">
                <a:latin typeface="Times New Roman" panose="02020603050405020304" pitchFamily="18" charset="0"/>
                <a:cs typeface="Times New Roman" panose="02020603050405020304" pitchFamily="18" charset="0"/>
              </a:rPr>
              <a:t>Африканская чума свиней</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a:xfrm>
            <a:off x="457200" y="1196752"/>
            <a:ext cx="8229600" cy="4929411"/>
          </a:xfrm>
        </p:spPr>
        <p:txBody>
          <a:bodyPr>
            <a:normAutofit fontScale="62500" lnSpcReduction="20000"/>
          </a:bodyPr>
          <a:lstStyle/>
          <a:p>
            <a:pPr algn="just"/>
            <a:r>
              <a:rPr lang="ru-RU" sz="4200" dirty="0" smtClean="0">
                <a:latin typeface="Times New Roman" panose="02020603050405020304" pitchFamily="18" charset="0"/>
                <a:cs typeface="Times New Roman" panose="02020603050405020304" pitchFamily="18" charset="0"/>
              </a:rPr>
              <a:t>Очень заразная септическая вирусная болезнь домашних свиней и диких кабанов, характеризующаяся большой летальностью. Вирус распространяется зараженными животными -вирусоносителями, в том числе находящимися в инкубационном периоде, а также через различные инфицированные объекты.</a:t>
            </a:r>
          </a:p>
          <a:p>
            <a:pPr algn="just"/>
            <a:r>
              <a:rPr lang="ru-RU" sz="4200" b="1" u="sng" dirty="0" smtClean="0">
                <a:latin typeface="Times New Roman" panose="02020603050405020304" pitchFamily="18" charset="0"/>
                <a:cs typeface="Times New Roman" panose="02020603050405020304" pitchFamily="18" charset="0"/>
              </a:rPr>
              <a:t>Лечение не разработано.</a:t>
            </a:r>
            <a:endParaRPr lang="ru-RU" sz="4200" dirty="0" smtClean="0">
              <a:latin typeface="Times New Roman" panose="02020603050405020304" pitchFamily="18" charset="0"/>
              <a:cs typeface="Times New Roman" panose="02020603050405020304" pitchFamily="18" charset="0"/>
            </a:endParaRPr>
          </a:p>
          <a:p>
            <a:pPr algn="just"/>
            <a:r>
              <a:rPr lang="ru-RU" sz="4200" dirty="0" smtClean="0">
                <a:latin typeface="Times New Roman" panose="02020603050405020304" pitchFamily="18" charset="0"/>
                <a:cs typeface="Times New Roman" panose="02020603050405020304" pitchFamily="18" charset="0"/>
              </a:rPr>
              <a:t>Переболевшие животные являются вирусоносителями.</a:t>
            </a:r>
          </a:p>
          <a:p>
            <a:pPr algn="just"/>
            <a:r>
              <a:rPr lang="ru-RU" sz="4200" b="1" u="sng" dirty="0" smtClean="0">
                <a:latin typeface="Times New Roman" panose="02020603050405020304" pitchFamily="18" charset="0"/>
                <a:cs typeface="Times New Roman" panose="02020603050405020304" pitchFamily="18" charset="0"/>
              </a:rPr>
              <a:t>Средства специфической профилактики АЧС не разработаны.</a:t>
            </a:r>
            <a:endParaRPr lang="ru-RU" sz="4200" dirty="0" smtClean="0">
              <a:latin typeface="Times New Roman" panose="02020603050405020304" pitchFamily="18" charset="0"/>
              <a:cs typeface="Times New Roman" panose="02020603050405020304" pitchFamily="18" charset="0"/>
            </a:endParaRPr>
          </a:p>
          <a:p>
            <a:pPr marL="0" indent="0">
              <a:buNone/>
            </a:pPr>
            <a:r>
              <a:rPr lang="ru-RU" dirty="0" smtClean="0"/>
              <a:t/>
            </a:r>
            <a:br>
              <a:rPr lang="ru-RU" dirty="0" smtClean="0"/>
            </a:b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74638"/>
            <a:ext cx="8075240" cy="922114"/>
          </a:xfrm>
        </p:spPr>
        <p:txBody>
          <a:bodyPr>
            <a:normAutofit fontScale="90000"/>
          </a:bodyPr>
          <a:lstStyle/>
          <a:p>
            <a:r>
              <a:rPr lang="ru-RU" dirty="0" smtClean="0"/>
              <a:t>Признаки заболевания африканской чумы свиней </a:t>
            </a:r>
            <a:endParaRPr lang="ru-RU" dirty="0"/>
          </a:p>
        </p:txBody>
      </p:sp>
      <p:sp>
        <p:nvSpPr>
          <p:cNvPr id="3" name="Объект 2"/>
          <p:cNvSpPr>
            <a:spLocks noGrp="1"/>
          </p:cNvSpPr>
          <p:nvPr>
            <p:ph idx="1"/>
          </p:nvPr>
        </p:nvSpPr>
        <p:spPr>
          <a:xfrm>
            <a:off x="323528" y="2060848"/>
            <a:ext cx="8363272" cy="4536504"/>
          </a:xfrm>
        </p:spPr>
        <p:txBody>
          <a:bodyPr>
            <a:noAutofit/>
          </a:bodyPr>
          <a:lstStyle/>
          <a:p>
            <a:pPr algn="just"/>
            <a:r>
              <a:rPr lang="ru-RU" sz="2000" dirty="0">
                <a:latin typeface="Times New Roman" panose="02020603050405020304" pitchFamily="18" charset="0"/>
                <a:cs typeface="Times New Roman" panose="02020603050405020304" pitchFamily="18" charset="0"/>
              </a:rPr>
              <a:t>резкое повышение температуры до </a:t>
            </a:r>
            <a:r>
              <a:rPr lang="ru-RU" sz="2000" dirty="0" smtClean="0">
                <a:latin typeface="Times New Roman" panose="02020603050405020304" pitchFamily="18" charset="0"/>
                <a:cs typeface="Times New Roman" panose="02020603050405020304" pitchFamily="18" charset="0"/>
              </a:rPr>
              <a:t>41,5</a:t>
            </a:r>
            <a:r>
              <a:rPr lang="ru-RU" sz="2000" dirty="0">
                <a:latin typeface="Times New Roman" panose="02020603050405020304" pitchFamily="18" charset="0"/>
                <a:cs typeface="Times New Roman" panose="02020603050405020304" pitchFamily="18" charset="0"/>
              </a:rPr>
              <a:t>–-42 градусов;</a:t>
            </a:r>
          </a:p>
          <a:p>
            <a:pPr algn="just"/>
            <a:r>
              <a:rPr lang="ru-RU" sz="2000" dirty="0">
                <a:latin typeface="Times New Roman" panose="02020603050405020304" pitchFamily="18" charset="0"/>
                <a:cs typeface="Times New Roman" panose="02020603050405020304" pitchFamily="18" charset="0"/>
              </a:rPr>
              <a:t>увеличение региональных лимфоузлов;</a:t>
            </a:r>
          </a:p>
          <a:p>
            <a:pPr algn="just"/>
            <a:r>
              <a:rPr lang="ru-RU" sz="2000" dirty="0">
                <a:latin typeface="Times New Roman" panose="02020603050405020304" pitchFamily="18" charset="0"/>
                <a:cs typeface="Times New Roman" panose="02020603050405020304" pitchFamily="18" charset="0"/>
              </a:rPr>
              <a:t>снижение аппетита, отказ от комбикормов;</a:t>
            </a:r>
          </a:p>
          <a:p>
            <a:pPr algn="just"/>
            <a:r>
              <a:rPr lang="ru-RU" sz="2000" dirty="0">
                <a:latin typeface="Times New Roman" panose="02020603050405020304" pitchFamily="18" charset="0"/>
                <a:cs typeface="Times New Roman" panose="02020603050405020304" pitchFamily="18" charset="0"/>
              </a:rPr>
              <a:t>парезы, паралич задних конечностей;</a:t>
            </a:r>
          </a:p>
          <a:p>
            <a:pPr algn="just"/>
            <a:r>
              <a:rPr lang="ru-RU" sz="2000" dirty="0">
                <a:latin typeface="Times New Roman" panose="02020603050405020304" pitchFamily="18" charset="0"/>
                <a:cs typeface="Times New Roman" panose="02020603050405020304" pitchFamily="18" charset="0"/>
              </a:rPr>
              <a:t>нарушение пищеварительных процессов (запоры, диарея с примесями крови);</a:t>
            </a:r>
          </a:p>
          <a:p>
            <a:pPr algn="just"/>
            <a:r>
              <a:rPr lang="ru-RU" sz="2000" dirty="0">
                <a:latin typeface="Times New Roman" panose="02020603050405020304" pitchFamily="18" charset="0"/>
                <a:cs typeface="Times New Roman" panose="02020603050405020304" pitchFamily="18" charset="0"/>
              </a:rPr>
              <a:t>анемичность, </a:t>
            </a:r>
            <a:r>
              <a:rPr lang="ru-RU" sz="2000" dirty="0" err="1">
                <a:latin typeface="Times New Roman" panose="02020603050405020304" pitchFamily="18" charset="0"/>
                <a:cs typeface="Times New Roman" panose="02020603050405020304" pitchFamily="18" charset="0"/>
              </a:rPr>
              <a:t>синюшность</a:t>
            </a:r>
            <a:r>
              <a:rPr lang="ru-RU" sz="2000" dirty="0">
                <a:latin typeface="Times New Roman" panose="02020603050405020304" pitchFamily="18" charset="0"/>
                <a:cs typeface="Times New Roman" panose="02020603050405020304" pitchFamily="18" charset="0"/>
              </a:rPr>
              <a:t> (цианоз) слизистых;</a:t>
            </a:r>
          </a:p>
          <a:p>
            <a:pPr algn="just"/>
            <a:r>
              <a:rPr lang="ru-RU" sz="2000" dirty="0">
                <a:latin typeface="Times New Roman" panose="02020603050405020304" pitchFamily="18" charset="0"/>
                <a:cs typeface="Times New Roman" panose="02020603050405020304" pitchFamily="18" charset="0"/>
              </a:rPr>
              <a:t>затрудненное, поверхностное дыхание, одышка;</a:t>
            </a:r>
          </a:p>
          <a:p>
            <a:pPr algn="just"/>
            <a:r>
              <a:rPr lang="ru-RU" sz="2000" dirty="0">
                <a:latin typeface="Times New Roman" panose="02020603050405020304" pitchFamily="18" charset="0"/>
                <a:cs typeface="Times New Roman" panose="02020603050405020304" pitchFamily="18" charset="0"/>
              </a:rPr>
              <a:t>подкожные отеки, кровоподтеки в подкожной клетчатке;</a:t>
            </a:r>
          </a:p>
          <a:p>
            <a:pPr algn="just"/>
            <a:r>
              <a:rPr lang="ru-RU" sz="2000" dirty="0">
                <a:latin typeface="Times New Roman" panose="02020603050405020304" pitchFamily="18" charset="0"/>
                <a:cs typeface="Times New Roman" panose="02020603050405020304" pitchFamily="18" charset="0"/>
              </a:rPr>
              <a:t>резкий падеж животных;</a:t>
            </a:r>
          </a:p>
          <a:p>
            <a:pPr algn="just"/>
            <a:r>
              <a:rPr lang="ru-RU" sz="2000" dirty="0">
                <a:latin typeface="Times New Roman" panose="02020603050405020304" pitchFamily="18" charset="0"/>
                <a:cs typeface="Times New Roman" panose="02020603050405020304" pitchFamily="18" charset="0"/>
              </a:rPr>
              <a:t>пневмония</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609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74638"/>
            <a:ext cx="8075240" cy="850106"/>
          </a:xfrm>
        </p:spPr>
        <p:txBody>
          <a:bodyPr>
            <a:noAutofit/>
          </a:bodyPr>
          <a:lstStyle/>
          <a:p>
            <a:r>
              <a:rPr lang="ru-RU" sz="3200" dirty="0">
                <a:latin typeface="Times New Roman" panose="02020603050405020304" pitchFamily="18" charset="0"/>
                <a:cs typeface="Times New Roman" panose="02020603050405020304" pitchFamily="18" charset="0"/>
              </a:rPr>
              <a:t>Признаки заболевания африканской чумы свиней </a:t>
            </a:r>
          </a:p>
        </p:txBody>
      </p:sp>
      <p:sp>
        <p:nvSpPr>
          <p:cNvPr id="3" name="Объект 2"/>
          <p:cNvSpPr>
            <a:spLocks noGrp="1"/>
          </p:cNvSpPr>
          <p:nvPr>
            <p:ph idx="1"/>
          </p:nvPr>
        </p:nvSpPr>
        <p:spPr>
          <a:xfrm>
            <a:off x="395536" y="1124744"/>
            <a:ext cx="8291264" cy="5646390"/>
          </a:xfrm>
        </p:spPr>
        <p:txBody>
          <a:bodyPr>
            <a:normAutofit/>
          </a:bodyPr>
          <a:lstStyle/>
          <a:p>
            <a:pPr algn="just"/>
            <a:r>
              <a:rPr lang="ru-RU" sz="2000" dirty="0">
                <a:latin typeface="Times New Roman" panose="02020603050405020304" pitchFamily="18" charset="0"/>
                <a:cs typeface="Times New Roman" panose="02020603050405020304" pitchFamily="18" charset="0"/>
              </a:rPr>
              <a:t>Больные животные выглядят </a:t>
            </a:r>
            <a:r>
              <a:rPr lang="ru-RU" sz="2000" dirty="0" smtClean="0">
                <a:latin typeface="Times New Roman" panose="02020603050405020304" pitchFamily="18" charset="0"/>
                <a:cs typeface="Times New Roman" panose="02020603050405020304" pitchFamily="18" charset="0"/>
              </a:rPr>
              <a:t>апатичными, </a:t>
            </a:r>
            <a:r>
              <a:rPr lang="ru-RU" sz="2000" dirty="0">
                <a:latin typeface="Times New Roman" panose="02020603050405020304" pitchFamily="18" charset="0"/>
                <a:cs typeface="Times New Roman" panose="02020603050405020304" pitchFamily="18" charset="0"/>
              </a:rPr>
              <a:t>слабеют в буквальном смысле на глазах. Свинкам тяжело подниматься на ноги. Нарушена координация движений</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даже после малейшей активности инфицированные животные быстро устают. При пальпации лимфоузлов отмечают сильную болезненность. Аппетит понижен или отсутствует совсем.</a:t>
            </a:r>
          </a:p>
          <a:p>
            <a:pPr algn="just"/>
            <a:r>
              <a:rPr lang="ru-RU" sz="2000" dirty="0">
                <a:latin typeface="Times New Roman" panose="02020603050405020304" pitchFamily="18" charset="0"/>
                <a:cs typeface="Times New Roman" panose="02020603050405020304" pitchFamily="18" charset="0"/>
              </a:rPr>
              <a:t>Характерный симптом, который проявляется у зараженных африканской чумой </a:t>
            </a:r>
            <a:r>
              <a:rPr lang="ru-RU" sz="2000" dirty="0" smtClean="0">
                <a:latin typeface="Times New Roman" panose="02020603050405020304" pitchFamily="18" charset="0"/>
                <a:cs typeface="Times New Roman" panose="02020603050405020304" pitchFamily="18" charset="0"/>
              </a:rPr>
              <a:t>свиней, </a:t>
            </a:r>
            <a:r>
              <a:rPr lang="ru-RU" sz="2000" dirty="0">
                <a:latin typeface="Times New Roman" panose="02020603050405020304" pitchFamily="18" charset="0"/>
                <a:cs typeface="Times New Roman" panose="02020603050405020304" pitchFamily="18" charset="0"/>
              </a:rPr>
              <a:t>–— появление темно-фиолетовых с красным отливом пятен на внутренней поверхности бедра, животе, шее, конечностях, боках, спине, пятачке, у основания ушных раковин.</a:t>
            </a:r>
          </a:p>
          <a:p>
            <a:endParaRPr lang="ru-RU" sz="3600" dirty="0">
              <a:latin typeface="Times New Roman" panose="02020603050405020304" pitchFamily="18" charset="0"/>
              <a:cs typeface="Times New Roman" panose="02020603050405020304" pitchFamily="18" charset="0"/>
            </a:endParaRPr>
          </a:p>
          <a:p>
            <a:endParaRPr lang="ru-RU" dirty="0"/>
          </a:p>
        </p:txBody>
      </p:sp>
      <p:pic>
        <p:nvPicPr>
          <p:cNvPr id="4" name="Picture 2" descr="C:\Users\Катя\Desktop\home.jpg"/>
          <p:cNvPicPr>
            <a:picLocks noChangeAspect="1" noChangeArrowheads="1"/>
          </p:cNvPicPr>
          <p:nvPr/>
        </p:nvPicPr>
        <p:blipFill>
          <a:blip r:embed="rId2" cstate="print"/>
          <a:srcRect/>
          <a:stretch>
            <a:fillRect/>
          </a:stretch>
        </p:blipFill>
        <p:spPr bwMode="auto">
          <a:xfrm>
            <a:off x="899592" y="4293096"/>
            <a:ext cx="4400887" cy="2478038"/>
          </a:xfrm>
          <a:prstGeom prst="rect">
            <a:avLst/>
          </a:prstGeom>
          <a:noFill/>
        </p:spPr>
      </p:pic>
    </p:spTree>
    <p:extLst>
      <p:ext uri="{BB962C8B-B14F-4D97-AF65-F5344CB8AC3E}">
        <p14:creationId xmlns:p14="http://schemas.microsoft.com/office/powerpoint/2010/main" val="228213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latin typeface="Times New Roman" panose="02020603050405020304" pitchFamily="18" charset="0"/>
                <a:cs typeface="Times New Roman" panose="02020603050405020304" pitchFamily="18" charset="0"/>
              </a:rPr>
              <a:t>Профилактика африканской чумы свиней</a:t>
            </a:r>
            <a:endParaRPr lang="ru-RU" dirty="0"/>
          </a:p>
        </p:txBody>
      </p:sp>
      <p:sp>
        <p:nvSpPr>
          <p:cNvPr id="3" name="Содержимое 2"/>
          <p:cNvSpPr>
            <a:spLocks noGrp="1"/>
          </p:cNvSpPr>
          <p:nvPr>
            <p:ph idx="1"/>
          </p:nvPr>
        </p:nvSpPr>
        <p:spPr>
          <a:xfrm>
            <a:off x="457200" y="1268760"/>
            <a:ext cx="8229600" cy="4857403"/>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Все владельцы свиней </a:t>
            </a:r>
            <a:r>
              <a:rPr lang="ru-RU" sz="2400" b="1" dirty="0" smtClean="0">
                <a:latin typeface="Times New Roman" panose="02020603050405020304" pitchFamily="18" charset="0"/>
                <a:cs typeface="Times New Roman" panose="02020603050405020304" pitchFamily="18" charset="0"/>
              </a:rPr>
              <a:t>обязаны</a:t>
            </a:r>
            <a:r>
              <a:rPr lang="ru-RU" sz="2400" dirty="0" smtClean="0">
                <a:latin typeface="Times New Roman" panose="02020603050405020304" pitchFamily="18" charset="0"/>
                <a:cs typeface="Times New Roman" panose="02020603050405020304" pitchFamily="18" charset="0"/>
              </a:rPr>
              <a:t> их содержать «без выпаса и без доступа к животным других видов». </a:t>
            </a:r>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136" y="2492896"/>
            <a:ext cx="57150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Профилактика африканской чумы свиней</a:t>
            </a:r>
            <a:endParaRPr lang="ru-RU" dirty="0"/>
          </a:p>
        </p:txBody>
      </p:sp>
      <p:sp>
        <p:nvSpPr>
          <p:cNvPr id="3" name="Содержимое 2"/>
          <p:cNvSpPr>
            <a:spLocks noGrp="1"/>
          </p:cNvSpPr>
          <p:nvPr>
            <p:ph idx="1"/>
          </p:nvPr>
        </p:nvSpPr>
        <p:spPr>
          <a:xfrm>
            <a:off x="457200" y="1600200"/>
            <a:ext cx="8435280" cy="4947647"/>
          </a:xfrm>
        </p:spPr>
        <p:txBody>
          <a:bodyPr/>
          <a:lstStyle/>
          <a:p>
            <a:pPr marL="0" indent="0" algn="just">
              <a:buNone/>
            </a:pPr>
            <a:r>
              <a:rPr lang="ru-RU" sz="2400" dirty="0" smtClean="0">
                <a:latin typeface="Times New Roman" panose="02020603050405020304" pitchFamily="18" charset="0"/>
                <a:cs typeface="Times New Roman" panose="02020603050405020304" pitchFamily="18" charset="0"/>
              </a:rPr>
              <a:t>Владельцы свиней обязаны «</a:t>
            </a:r>
            <a:r>
              <a:rPr lang="ru-RU" sz="2400" dirty="0">
                <a:latin typeface="Times New Roman" panose="02020603050405020304" pitchFamily="18" charset="0"/>
                <a:cs typeface="Times New Roman" panose="02020603050405020304" pitchFamily="18" charset="0"/>
              </a:rPr>
              <a:t>осуществлять термическую обработку (проварку) предназначенных для кормления свиней пищевых отходов, продукции охоты в течение не менее 30 минут после закипания пищевых отходов, продукции охоты</a:t>
            </a: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a:p>
            <a:endParaRPr lang="ru-RU" dirty="0"/>
          </a:p>
        </p:txBody>
      </p:sp>
      <p:pic>
        <p:nvPicPr>
          <p:cNvPr id="11266" name="Picture 2" descr="C:\Users\kurasova\Desktop\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591018"/>
            <a:ext cx="5256584" cy="2956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Профилактика африканской чумы свиней</a:t>
            </a:r>
            <a:endParaRPr lang="ru-RU" dirty="0"/>
          </a:p>
        </p:txBody>
      </p:sp>
      <p:sp>
        <p:nvSpPr>
          <p:cNvPr id="3" name="Объект 2"/>
          <p:cNvSpPr>
            <a:spLocks noGrp="1"/>
          </p:cNvSpPr>
          <p:nvPr>
            <p:ph idx="1"/>
          </p:nvPr>
        </p:nvSpPr>
        <p:spPr/>
        <p:txBody>
          <a:bodyPr>
            <a:normAutofit/>
          </a:bodyPr>
          <a:lstStyle/>
          <a:p>
            <a:pPr algn="just"/>
            <a:r>
              <a:rPr lang="ru-RU" sz="2400" dirty="0" smtClean="0"/>
              <a:t>Извещать в течение 24 часов специалистов </a:t>
            </a:r>
            <a:r>
              <a:rPr lang="ru-RU" sz="2400" dirty="0" err="1" smtClean="0"/>
              <a:t>госветслужбы</a:t>
            </a:r>
            <a:r>
              <a:rPr lang="ru-RU" sz="2400" dirty="0" smtClean="0"/>
              <a:t> обо всех случаях заболевания или гибели свиней, а также об изменениях в их поведении, указывающих на возможное заболевание</a:t>
            </a:r>
            <a:endParaRPr lang="ru-RU" sz="2400" dirty="0"/>
          </a:p>
        </p:txBody>
      </p:sp>
      <p:pic>
        <p:nvPicPr>
          <p:cNvPr id="12290" name="Picture 2" descr="C:\Users\kurasova\Desktop\354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284984"/>
            <a:ext cx="4089833" cy="2725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68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1521" y="476672"/>
            <a:ext cx="2952328" cy="5649491"/>
          </a:xfrm>
        </p:spPr>
        <p:txBody>
          <a:bodyPr>
            <a:normAutofit/>
          </a:bodyPr>
          <a:lstStyle/>
          <a:p>
            <a:pPr algn="just"/>
            <a:r>
              <a:rPr lang="ru-RU" sz="1800" dirty="0">
                <a:latin typeface="Times New Roman" panose="02020603050405020304" pitchFamily="18" charset="0"/>
                <a:cs typeface="Times New Roman" panose="02020603050405020304" pitchFamily="18" charset="0"/>
              </a:rPr>
              <a:t>Предоставлять специалистам в области ветеринарии, являющимся уполномоченными лицами органов и организаций, входящих в систему Государственной ветеринарной службы Российской Федерации, по их требованию животных для осмотра, немедленно извещать указанных специалистов о всех случаях внезапного падежа или одновременного массового заболевания животных, а также об их необычном поведении</a:t>
            </a:r>
          </a:p>
        </p:txBody>
      </p:sp>
      <p:pic>
        <p:nvPicPr>
          <p:cNvPr id="5122" name="Picture 2" descr="C:\Users\kurasova\Desktop\ветеринар-на-скотинах-фермы-45900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187" y="116632"/>
            <a:ext cx="48674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kurasova\Desktop\50f3efdf6438e5914e8ea043550421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3501008"/>
            <a:ext cx="4529832" cy="310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696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Профилактика африканской чумы свиней</a:t>
            </a:r>
            <a:endParaRPr lang="ru-RU" dirty="0"/>
          </a:p>
        </p:txBody>
      </p:sp>
      <p:sp>
        <p:nvSpPr>
          <p:cNvPr id="3" name="Объект 2"/>
          <p:cNvSpPr>
            <a:spLocks noGrp="1"/>
          </p:cNvSpPr>
          <p:nvPr>
            <p:ph idx="1"/>
          </p:nvPr>
        </p:nvSpPr>
        <p:spPr/>
        <p:txBody>
          <a:bodyPr/>
          <a:lstStyle/>
          <a:p>
            <a:pPr marL="0" indent="0" algn="just">
              <a:buNone/>
            </a:pPr>
            <a:r>
              <a:rPr lang="ru-RU" dirty="0" smtClean="0"/>
              <a:t>До </a:t>
            </a:r>
            <a:r>
              <a:rPr lang="ru-RU" dirty="0"/>
              <a:t>прибытия специалистов </a:t>
            </a:r>
            <a:r>
              <a:rPr lang="ru-RU" dirty="0" err="1"/>
              <a:t>госветслужбы</a:t>
            </a:r>
            <a:r>
              <a:rPr lang="ru-RU" dirty="0"/>
              <a:t> принять меры по изоляции подозреваемых в заболевании свиней, а также всех свиней, находившихся в одном помещении с подозреваемыми в заболевании животными, которые могли контактировать с ними, обеспечить изоляцию трупов павших свиней в том же помещении, в котором они находились</a:t>
            </a:r>
          </a:p>
        </p:txBody>
      </p:sp>
    </p:spTree>
    <p:extLst>
      <p:ext uri="{BB962C8B-B14F-4D97-AF65-F5344CB8AC3E}">
        <p14:creationId xmlns:p14="http://schemas.microsoft.com/office/powerpoint/2010/main" val="1085799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a:t>Профилактика африканской чумы свиней</a:t>
            </a:r>
          </a:p>
        </p:txBody>
      </p:sp>
      <p:sp>
        <p:nvSpPr>
          <p:cNvPr id="4" name="Текст 3"/>
          <p:cNvSpPr>
            <a:spLocks noGrp="1"/>
          </p:cNvSpPr>
          <p:nvPr>
            <p:ph type="body" sz="half" idx="2"/>
          </p:nvPr>
        </p:nvSpPr>
        <p:spPr>
          <a:xfrm>
            <a:off x="457200" y="1412776"/>
            <a:ext cx="3682752" cy="4713387"/>
          </a:xfrm>
        </p:spPr>
        <p:txBody>
          <a:bodyPr>
            <a:noAutofit/>
          </a:bodyPr>
          <a:lstStyle/>
          <a:p>
            <a:r>
              <a:rPr lang="ru-RU" sz="2000" dirty="0"/>
              <a:t>В</a:t>
            </a:r>
            <a:r>
              <a:rPr lang="ru-RU" sz="2000" dirty="0" smtClean="0"/>
              <a:t>ыполнять </a:t>
            </a:r>
            <a:r>
              <a:rPr lang="ru-RU" sz="2000" dirty="0"/>
              <a:t>требования специалистов </a:t>
            </a:r>
            <a:r>
              <a:rPr lang="ru-RU" sz="2000" dirty="0" err="1"/>
              <a:t>госветслужбы</a:t>
            </a:r>
            <a:r>
              <a:rPr lang="ru-RU" sz="2000" dirty="0"/>
              <a:t> о проведении в личном подсобном, крестьянском (фермерском) хозяйстве, на свиноводческой ферме индивидуального предпринимателя, в учреждениях и организациях и их обособленных подразделениях (далее - хозяйства) противоэпизоотических и других мероприятий</a:t>
            </a:r>
          </a:p>
        </p:txBody>
      </p:sp>
      <p:pic>
        <p:nvPicPr>
          <p:cNvPr id="13314" name="Picture 2" descr="C:\Users\kurasova\Desktop\metodiki-otbora-vzyatiya-krovi-u-svine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28800"/>
            <a:ext cx="4781930" cy="305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1537246"/>
            <a:ext cx="5112568" cy="5112568"/>
          </a:xfrm>
        </p:spPr>
      </p:pic>
      <p:sp>
        <p:nvSpPr>
          <p:cNvPr id="2" name="Заголовок 1"/>
          <p:cNvSpPr>
            <a:spLocks noGrp="1"/>
          </p:cNvSpPr>
          <p:nvPr>
            <p:ph type="title"/>
          </p:nvPr>
        </p:nvSpPr>
        <p:spPr>
          <a:xfrm>
            <a:off x="323528" y="116632"/>
            <a:ext cx="8363272" cy="1656184"/>
          </a:xfrm>
        </p:spPr>
        <p:txBody>
          <a:bodyPr>
            <a:normAutofit/>
          </a:bodyPr>
          <a:lstStyle/>
          <a:p>
            <a:r>
              <a:rPr lang="ru-RU" sz="4000" i="1" dirty="0" smtClean="0"/>
              <a:t>Мы </a:t>
            </a:r>
            <a:r>
              <a:rPr lang="ru-RU" sz="4000" i="1" dirty="0"/>
              <a:t>в ответе за тех, кого приручили...</a:t>
            </a:r>
            <a:br>
              <a:rPr lang="ru-RU" sz="4000" i="1" dirty="0"/>
            </a:br>
            <a:r>
              <a:rPr lang="ru-RU" sz="1800" i="1" dirty="0" smtClean="0"/>
              <a:t>Цитата из сказки </a:t>
            </a:r>
            <a:r>
              <a:rPr lang="ru-RU" sz="1800" i="1" dirty="0"/>
              <a:t>«Маленький принц</a:t>
            </a:r>
            <a:r>
              <a:rPr lang="ru-RU" sz="1800" i="1" dirty="0" smtClean="0"/>
              <a:t>» Антуана </a:t>
            </a:r>
            <a:r>
              <a:rPr lang="ru-RU" sz="1800" i="1" dirty="0"/>
              <a:t>Де Сент-Экзюпери</a:t>
            </a:r>
          </a:p>
        </p:txBody>
      </p:sp>
    </p:spTree>
    <p:extLst>
      <p:ext uri="{BB962C8B-B14F-4D97-AF65-F5344CB8AC3E}">
        <p14:creationId xmlns:p14="http://schemas.microsoft.com/office/powerpoint/2010/main" val="82211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434282"/>
          </a:xfrm>
        </p:spPr>
        <p:txBody>
          <a:bodyPr>
            <a:normAutofit fontScale="90000"/>
          </a:bodyPr>
          <a:lstStyle/>
          <a:p>
            <a:pPr algn="just"/>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Выполнять </a:t>
            </a:r>
            <a:r>
              <a:rPr lang="ru-RU" sz="2700" dirty="0">
                <a:latin typeface="Times New Roman" panose="02020603050405020304" pitchFamily="18" charset="0"/>
                <a:cs typeface="Times New Roman" panose="02020603050405020304" pitchFamily="18" charset="0"/>
              </a:rPr>
              <a:t>указания специалистов в области ветеринарии, являющихся уполномоченными лицами органов и организаций, входящих в систему Государственной ветеринарной службы Российской Федерации, о проведении мероприятий по профилактике болезней животных и борьбе с этими </a:t>
            </a:r>
            <a:r>
              <a:rPr lang="ru-RU" sz="2700" dirty="0" smtClean="0">
                <a:latin typeface="Times New Roman" panose="02020603050405020304" pitchFamily="18" charset="0"/>
                <a:cs typeface="Times New Roman" panose="02020603050405020304" pitchFamily="18" charset="0"/>
              </a:rPr>
              <a:t>болезнями</a:t>
            </a:r>
            <a:br>
              <a:rPr lang="ru-RU" sz="2700" dirty="0" smtClean="0">
                <a:latin typeface="Times New Roman" panose="02020603050405020304" pitchFamily="18" charset="0"/>
                <a:cs typeface="Times New Roman" panose="02020603050405020304" pitchFamily="18" charset="0"/>
              </a:rPr>
            </a:br>
            <a:endParaRPr lang="ru-RU" sz="2700" dirty="0">
              <a:latin typeface="Times New Roman" panose="02020603050405020304" pitchFamily="18" charset="0"/>
              <a:cs typeface="Times New Roman" panose="02020603050405020304" pitchFamily="18" charset="0"/>
            </a:endParaRPr>
          </a:p>
        </p:txBody>
      </p:sp>
      <p:pic>
        <p:nvPicPr>
          <p:cNvPr id="6146" name="Picture 2" descr="C:\Users\kurasova\Desktop\aaep-vaccination-recommendations-for-horses-promo-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847055"/>
            <a:ext cx="6001122" cy="400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0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a:r>
            <a:br>
              <a:rPr lang="ru-RU" sz="2200" dirty="0">
                <a:latin typeface="Times New Roman" panose="02020603050405020304" pitchFamily="18" charset="0"/>
                <a:cs typeface="Times New Roman" panose="02020603050405020304" pitchFamily="18" charset="0"/>
              </a:rPr>
            </a:br>
            <a:r>
              <a:rPr lang="ru-RU" sz="2200" dirty="0" smtClean="0">
                <a:latin typeface="Times New Roman" panose="02020603050405020304" pitchFamily="18" charset="0"/>
                <a:cs typeface="Times New Roman" panose="02020603050405020304" pitchFamily="18" charset="0"/>
              </a:rPr>
              <a:t>Соблюдать </a:t>
            </a:r>
            <a:r>
              <a:rPr lang="ru-RU" sz="2200" dirty="0">
                <a:latin typeface="Times New Roman" panose="02020603050405020304" pitchFamily="18" charset="0"/>
                <a:cs typeface="Times New Roman" panose="02020603050405020304" pitchFamily="18" charset="0"/>
              </a:rPr>
              <a:t>установленные ветеринарно-санитарные правила перевозки и убоя животных, переработки, хранения и реализации продуктов </a:t>
            </a:r>
            <a:r>
              <a:rPr lang="ru-RU" sz="2200" dirty="0" smtClean="0">
                <a:latin typeface="Times New Roman" panose="02020603050405020304" pitchFamily="18" charset="0"/>
                <a:cs typeface="Times New Roman" panose="02020603050405020304" pitchFamily="18" charset="0"/>
              </a:rPr>
              <a:t>животноводства</a:t>
            </a:r>
            <a:r>
              <a:rPr lang="ru-RU" dirty="0"/>
              <a:t/>
            </a:r>
            <a:br>
              <a:rPr lang="ru-RU" dirty="0"/>
            </a:br>
            <a:endParaRPr lang="ru-RU" dirty="0"/>
          </a:p>
        </p:txBody>
      </p:sp>
      <p:pic>
        <p:nvPicPr>
          <p:cNvPr id="7170" name="Picture 2" descr="C:\Users\kurasova\Desktop\1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416824" cy="521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2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8219256" cy="1498178"/>
          </a:xfrm>
        </p:spPr>
        <p:txBody>
          <a:bodyPr>
            <a:normAutofit/>
          </a:bodyPr>
          <a:lstStyle/>
          <a:p>
            <a:r>
              <a:rPr lang="ru-RU" sz="2400" b="1" dirty="0" smtClean="0">
                <a:latin typeface="Times New Roman" panose="02020603050405020304" pitchFamily="18" charset="0"/>
                <a:cs typeface="Times New Roman" panose="02020603050405020304" pitchFamily="18" charset="0"/>
              </a:rPr>
              <a:t>Обязанностью владельца является идентификация (маркирование) своих животных</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1700809"/>
            <a:ext cx="8291264" cy="2448271"/>
          </a:xfrm>
        </p:spPr>
        <p:txBody>
          <a:bodyPr>
            <a:normAutofit fontScale="85000" lnSpcReduction="20000"/>
          </a:bodyPr>
          <a:lstStyle/>
          <a:p>
            <a:pPr marL="0" indent="0" algn="just">
              <a:buNone/>
            </a:pPr>
            <a:r>
              <a:rPr lang="ru-RU" dirty="0">
                <a:latin typeface="Times New Roman" panose="02020603050405020304" pitchFamily="18" charset="0"/>
                <a:cs typeface="Times New Roman" panose="02020603050405020304" pitchFamily="18" charset="0"/>
              </a:rPr>
              <a:t>Животные подлежат индивидуальной или групповой идентификации и учету в целях предотвращения распространения заразных болезней животных, а также в целях выявления источников и путей распространения возбудителей заразных болезней животных.</a:t>
            </a:r>
            <a:br>
              <a:rPr lang="ru-RU" dirty="0">
                <a:latin typeface="Times New Roman" panose="02020603050405020304" pitchFamily="18" charset="0"/>
                <a:cs typeface="Times New Roman" panose="02020603050405020304" pitchFamily="18" charset="0"/>
              </a:rPr>
            </a:b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05064"/>
            <a:ext cx="3742565" cy="247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932200"/>
            <a:ext cx="3936206" cy="262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937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Болезни общие для животных и человека</a:t>
            </a:r>
            <a:endParaRPr lang="ru-RU" dirty="0"/>
          </a:p>
        </p:txBody>
      </p:sp>
      <p:sp>
        <p:nvSpPr>
          <p:cNvPr id="3" name="Содержимое 2"/>
          <p:cNvSpPr>
            <a:spLocks noGrp="1"/>
          </p:cNvSpPr>
          <p:nvPr>
            <p:ph idx="1"/>
          </p:nvPr>
        </p:nvSpPr>
        <p:spPr/>
        <p:txBody>
          <a:bodyPr>
            <a:normAutofit fontScale="92500" lnSpcReduction="20000"/>
          </a:bodyPr>
          <a:lstStyle/>
          <a:p>
            <a:r>
              <a:rPr lang="ru-RU" dirty="0" smtClean="0"/>
              <a:t>Бешенство</a:t>
            </a:r>
          </a:p>
          <a:p>
            <a:r>
              <a:rPr lang="ru-RU" dirty="0" smtClean="0"/>
              <a:t>Лептоспироз</a:t>
            </a:r>
          </a:p>
          <a:p>
            <a:r>
              <a:rPr lang="ru-RU" dirty="0" err="1" smtClean="0"/>
              <a:t>Высокопатогенный</a:t>
            </a:r>
            <a:r>
              <a:rPr lang="ru-RU" dirty="0" smtClean="0"/>
              <a:t> грипп птиц</a:t>
            </a:r>
          </a:p>
          <a:p>
            <a:r>
              <a:rPr lang="ru-RU" dirty="0" smtClean="0"/>
              <a:t>Туберкулез</a:t>
            </a:r>
          </a:p>
          <a:p>
            <a:r>
              <a:rPr lang="ru-RU" dirty="0" smtClean="0"/>
              <a:t>Бруцеллез</a:t>
            </a:r>
          </a:p>
          <a:p>
            <a:r>
              <a:rPr lang="ru-RU" dirty="0" err="1" smtClean="0"/>
              <a:t>Хламидиоз</a:t>
            </a:r>
            <a:endParaRPr lang="ru-RU" dirty="0" smtClean="0"/>
          </a:p>
          <a:p>
            <a:r>
              <a:rPr lang="ru-RU" dirty="0" smtClean="0"/>
              <a:t>Трихинеллез</a:t>
            </a:r>
            <a:endParaRPr lang="en-US" dirty="0" smtClean="0"/>
          </a:p>
          <a:p>
            <a:r>
              <a:rPr lang="ru-RU" dirty="0" smtClean="0"/>
              <a:t>Сибирская язва</a:t>
            </a:r>
          </a:p>
          <a:p>
            <a:r>
              <a:rPr lang="ru-RU" dirty="0" smtClean="0"/>
              <a:t>Гельминтозы и другие</a:t>
            </a:r>
          </a:p>
          <a:p>
            <a:endParaRPr lang="ru-RU" dirty="0" smtClean="0"/>
          </a:p>
          <a:p>
            <a:endParaRPr lang="ru-RU" dirty="0" smtClean="0"/>
          </a:p>
          <a:p>
            <a:endParaRPr lang="ru-RU"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3154362"/>
          </a:xfrm>
        </p:spPr>
        <p:txBody>
          <a:bodyPr>
            <a:normAutofit fontScale="90000"/>
          </a:bodyPr>
          <a:lstStyle/>
          <a:p>
            <a:pPr algn="just"/>
            <a:r>
              <a:rPr lang="ru-RU" dirty="0" smtClean="0"/>
              <a:t/>
            </a:r>
            <a:br>
              <a:rPr lang="ru-RU" dirty="0" smtClean="0"/>
            </a:br>
            <a:r>
              <a:rPr lang="ru-RU" dirty="0" smtClean="0"/>
              <a:t/>
            </a:r>
            <a:br>
              <a:rPr lang="ru-RU" dirty="0" smtClean="0"/>
            </a:br>
            <a:r>
              <a:rPr lang="ru-RU" sz="3100" dirty="0" smtClean="0">
                <a:latin typeface="Times New Roman" panose="02020603050405020304" pitchFamily="18" charset="0"/>
                <a:cs typeface="Times New Roman" panose="02020603050405020304" pitchFamily="18" charset="0"/>
              </a:rPr>
              <a:t> </a:t>
            </a:r>
            <a:r>
              <a:rPr lang="ru-RU" sz="3100" dirty="0">
                <a:latin typeface="Times New Roman" panose="02020603050405020304" pitchFamily="18" charset="0"/>
                <a:cs typeface="Times New Roman" panose="02020603050405020304" pitchFamily="18" charset="0"/>
              </a:rPr>
              <a:t>Нарушение </a:t>
            </a:r>
            <a:br>
              <a:rPr lang="ru-RU" sz="3100" dirty="0">
                <a:latin typeface="Times New Roman" panose="02020603050405020304" pitchFamily="18" charset="0"/>
                <a:cs typeface="Times New Roman" panose="02020603050405020304" pitchFamily="18" charset="0"/>
              </a:rPr>
            </a:br>
            <a:r>
              <a:rPr lang="ru-RU" sz="3100" dirty="0">
                <a:latin typeface="Times New Roman" panose="02020603050405020304" pitchFamily="18" charset="0"/>
                <a:cs typeface="Times New Roman" panose="02020603050405020304" pitchFamily="18" charset="0"/>
              </a:rPr>
              <a:t>ветеринарно-санитарных правил, с</a:t>
            </a:r>
            <a:r>
              <a:rPr lang="ru-RU" sz="3100" dirty="0" smtClean="0">
                <a:latin typeface="Times New Roman" panose="02020603050405020304" pitchFamily="18" charset="0"/>
                <a:cs typeface="Times New Roman" panose="02020603050405020304" pitchFamily="18" charset="0"/>
              </a:rPr>
              <a:t>окрытие </a:t>
            </a:r>
            <a:r>
              <a:rPr lang="ru-RU" sz="3100" dirty="0">
                <a:latin typeface="Times New Roman" panose="02020603050405020304" pitchFamily="18" charset="0"/>
                <a:cs typeface="Times New Roman" panose="02020603050405020304" pitchFamily="18" charset="0"/>
              </a:rPr>
              <a:t>сведений о внезапном падеже или об одновременных массовых заболеваниях </a:t>
            </a:r>
            <a:r>
              <a:rPr lang="ru-RU" sz="3100" dirty="0" smtClean="0">
                <a:latin typeface="Times New Roman" panose="02020603050405020304" pitchFamily="18" charset="0"/>
                <a:cs typeface="Times New Roman" panose="02020603050405020304" pitchFamily="18" charset="0"/>
              </a:rPr>
              <a:t>животных</a:t>
            </a:r>
            <a:r>
              <a:rPr lang="ru-RU" sz="3100" dirty="0">
                <a:latin typeface="Times New Roman" panose="02020603050405020304" pitchFamily="18" charset="0"/>
                <a:cs typeface="Times New Roman" panose="02020603050405020304" pitchFamily="18" charset="0"/>
              </a:rPr>
              <a:t>, Нарушение ветеринарно-санитарных правил перевозки, перегона или убоя животных либо правил заготовки, переработки, хранения или реализации продуктов животноводства</a:t>
            </a: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ru-RU" sz="3600" dirty="0">
                <a:latin typeface="Times New Roman" panose="02020603050405020304" pitchFamily="18" charset="0"/>
                <a:cs typeface="Times New Roman" panose="02020603050405020304" pitchFamily="18" charset="0"/>
              </a:rPr>
              <a:t/>
            </a:r>
            <a:br>
              <a:rPr lang="ru-RU" sz="3600" dirty="0">
                <a:latin typeface="Times New Roman" panose="02020603050405020304" pitchFamily="18" charset="0"/>
                <a:cs typeface="Times New Roman" panose="02020603050405020304" pitchFamily="18" charset="0"/>
              </a:rPr>
            </a:br>
            <a:r>
              <a:rPr lang="ru-RU" dirty="0"/>
              <a:t/>
            </a:r>
            <a:br>
              <a:rPr lang="ru-RU" dirty="0"/>
            </a:br>
            <a:endParaRPr lang="ru-RU" dirty="0"/>
          </a:p>
        </p:txBody>
      </p:sp>
      <p:sp>
        <p:nvSpPr>
          <p:cNvPr id="3" name="Объект 2"/>
          <p:cNvSpPr>
            <a:spLocks noGrp="1"/>
          </p:cNvSpPr>
          <p:nvPr>
            <p:ph idx="1"/>
          </p:nvPr>
        </p:nvSpPr>
        <p:spPr>
          <a:xfrm>
            <a:off x="467544" y="3140968"/>
            <a:ext cx="8219256" cy="2985195"/>
          </a:xfrm>
        </p:spPr>
        <p:txBody>
          <a:bodyPr>
            <a:normAutofit/>
          </a:bodyPr>
          <a:lstStyle/>
          <a:p>
            <a:pPr marL="0" indent="0">
              <a:buNone/>
            </a:pPr>
            <a:r>
              <a:rPr lang="ru-RU" sz="2000" b="1" dirty="0">
                <a:solidFill>
                  <a:srgbClr val="FF0000"/>
                </a:solidFill>
                <a:latin typeface="Times New Roman" panose="02020603050405020304" pitchFamily="18" charset="0"/>
                <a:cs typeface="Times New Roman" panose="02020603050405020304" pitchFamily="18" charset="0"/>
              </a:rPr>
              <a:t>влечет наложение административного </a:t>
            </a:r>
            <a:r>
              <a:rPr lang="ru-RU" sz="2000" b="1" dirty="0" smtClean="0">
                <a:solidFill>
                  <a:srgbClr val="FF0000"/>
                </a:solidFill>
                <a:latin typeface="Times New Roman" panose="02020603050405020304" pitchFamily="18" charset="0"/>
                <a:cs typeface="Times New Roman" panose="02020603050405020304" pitchFamily="18" charset="0"/>
              </a:rPr>
              <a:t>штрафа</a:t>
            </a:r>
            <a:endParaRPr lang="ru-RU" sz="3600" b="1" dirty="0">
              <a:solidFill>
                <a:srgbClr val="FF0000"/>
              </a:solidFill>
            </a:endParaRPr>
          </a:p>
        </p:txBody>
      </p:sp>
      <p:pic>
        <p:nvPicPr>
          <p:cNvPr id="8194" name="Picture 2" descr="C:\Users\kurasova\Desktop\image_1577137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501008"/>
            <a:ext cx="3833805" cy="287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9508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1902</Words>
  <Application>Microsoft Office PowerPoint</Application>
  <PresentationFormat>Экран (4:3)</PresentationFormat>
  <Paragraphs>138</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Необходимо знать владельцам животных всех видов</vt:lpstr>
      <vt:lpstr> Закон Российской Федерации  от 14.05.1993 N 4979-1 «О ветеринарии» </vt:lpstr>
      <vt:lpstr>Презентация PowerPoint</vt:lpstr>
      <vt:lpstr>Презентация PowerPoint</vt:lpstr>
      <vt:lpstr>  Выполнять указания специалистов в области ветеринарии, являющихся уполномоченными лицами органов и организаций, входящих в систему Государственной ветеринарной службы Российской Федерации, о проведении мероприятий по профилактике болезней животных и борьбе с этими болезнями </vt:lpstr>
      <vt:lpstr>  Соблюдать установленные ветеринарно-санитарные правила перевозки и убоя животных, переработки, хранения и реализации продуктов животноводства </vt:lpstr>
      <vt:lpstr>Обязанностью владельца является идентификация (маркирование) своих животных</vt:lpstr>
      <vt:lpstr>Болезни общие для животных и человека</vt:lpstr>
      <vt:lpstr>   Нарушение  ветеринарно-санитарных правил, сокрытие сведений о внезапном падеже или об одновременных массовых заболеваниях животных, Нарушение ветеринарно-санитарных правил перевозки, перегона или убоя животных либо правил заготовки, переработки, хранения или реализации продуктов животноводства   </vt:lpstr>
      <vt:lpstr>Бешенство </vt:lpstr>
      <vt:lpstr>Признаки бешенства</vt:lpstr>
      <vt:lpstr>Самое страшное, что бешенством болеют люди, которые заражаются при укусах, ослюнении больными животными. Прогноз неблагоприятный. Все больные за редким исключением умирают. Описаны единичные случаи выздоровления пациентов, заболевших после законченного курса вакцинации, сделанной им ранее. </vt:lpstr>
      <vt:lpstr>Меры профилактики</vt:lpstr>
      <vt:lpstr>Меры профилактики</vt:lpstr>
      <vt:lpstr>Меры профилактики</vt:lpstr>
      <vt:lpstr>Меры профилактики</vt:lpstr>
      <vt:lpstr>Туберкулез </vt:lpstr>
      <vt:lpstr>Презентация PowerPoint</vt:lpstr>
      <vt:lpstr>Меры профилактики</vt:lpstr>
      <vt:lpstr>Бруцеллез </vt:lpstr>
      <vt:lpstr>Признаки бруцеллеза у животных</vt:lpstr>
      <vt:lpstr>Пути передачи человеку</vt:lpstr>
      <vt:lpstr>Профилактика бруцеллеза</vt:lpstr>
      <vt:lpstr>Трихинеллез </vt:lpstr>
      <vt:lpstr>Трихинеллез - болезнь всеядных, в том числе свиней, плотоядных животных, лошадей, а также грызунов</vt:lpstr>
      <vt:lpstr>Пути заражения</vt:lpstr>
      <vt:lpstr>Профилактические мероприятия в хозяйствах</vt:lpstr>
      <vt:lpstr>Презентация PowerPoint</vt:lpstr>
      <vt:lpstr>Грипп птиц (грипп А)</vt:lpstr>
      <vt:lpstr>Пути передачи возбудителя болезни </vt:lpstr>
      <vt:lpstr>Симптомы гриппа птиц</vt:lpstr>
      <vt:lpstr>Профилактика птичьего гриппа</vt:lpstr>
      <vt:lpstr>Профилактика птичьего гриппа</vt:lpstr>
      <vt:lpstr>Африканская чума свиней </vt:lpstr>
      <vt:lpstr>Признаки заболевания африканской чумы свиней </vt:lpstr>
      <vt:lpstr>Признаки заболевания африканской чумы свиней </vt:lpstr>
      <vt:lpstr>Профилактика африканской чумы свиней</vt:lpstr>
      <vt:lpstr>Профилактика африканской чумы свиней</vt:lpstr>
      <vt:lpstr>Профилактика африканской чумы свиней</vt:lpstr>
      <vt:lpstr>Профилактика африканской чумы свиней</vt:lpstr>
      <vt:lpstr>Профилактика африканской чумы свиней</vt:lpstr>
      <vt:lpstr>Мы в ответе за тех, кого приручили... Цитата из сказки «Маленький принц» Антуана Де Сент-Экзюпери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Необходимо знать владельцам животных всех видов</dc:title>
  <dc:creator>Катя</dc:creator>
  <cp:lastModifiedBy>Екатерина Харзия</cp:lastModifiedBy>
  <cp:revision>46</cp:revision>
  <dcterms:created xsi:type="dcterms:W3CDTF">2021-02-23T18:33:16Z</dcterms:created>
  <dcterms:modified xsi:type="dcterms:W3CDTF">2021-11-08T12:11:52Z</dcterms:modified>
</cp:coreProperties>
</file>