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57" r:id="rId2"/>
    <p:sldId id="267" r:id="rId3"/>
    <p:sldId id="270" r:id="rId4"/>
    <p:sldId id="269" r:id="rId5"/>
    <p:sldId id="268" r:id="rId6"/>
    <p:sldId id="256" r:id="rId7"/>
    <p:sldId id="262" r:id="rId8"/>
    <p:sldId id="258" r:id="rId9"/>
    <p:sldId id="263" r:id="rId10"/>
    <p:sldId id="264" r:id="rId11"/>
    <p:sldId id="260" r:id="rId12"/>
    <p:sldId id="261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08" y="-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5985-8D1E-4D2D-8FDA-02E487E95CC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12B7-CE57-47F5-A8D5-79C61401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1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12B7-CE57-47F5-A8D5-79C61401B5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9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2F8B-4E6D-4AC4-9835-35F418C1675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70CD56-C76B-4BD2-9790-E603C1427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9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Par37"/><Relationship Id="rId2" Type="http://schemas.openxmlformats.org/officeDocument/2006/relationships/hyperlink" Target="#Par26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08" y="609600"/>
            <a:ext cx="8771494" cy="3418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/>
              <a:t>ОБЩИЕ ТРЕБОВАНИЯ К СОДЕРЖАНИЮ ДОМАШНИХ ЖИВОТНЫХ</a:t>
            </a:r>
            <a:br>
              <a:rPr lang="ru-RU" sz="3100" b="1" u="sng" dirty="0" smtClean="0"/>
            </a:br>
            <a:r>
              <a:rPr lang="ru-RU" sz="3100" b="1" u="sng" dirty="0"/>
              <a:t/>
            </a:r>
            <a:br>
              <a:rPr lang="ru-RU" sz="3100" b="1" u="sng" dirty="0"/>
            </a:b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dirty="0" smtClean="0"/>
              <a:t>Федеральный </a:t>
            </a:r>
            <a:r>
              <a:rPr lang="ru-RU" sz="3100" b="1" dirty="0"/>
              <a:t>закон от 27.12.2018 N 498-ФЗ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"</a:t>
            </a:r>
            <a:r>
              <a:rPr lang="ru-RU" sz="3100" b="1" dirty="0"/>
              <a:t>Об ответственном обращении с животными и о внесении изменений в отдельные законодательные акты Российской </a:t>
            </a:r>
            <a:r>
              <a:rPr lang="ru-RU" sz="3100" b="1" dirty="0" smtClean="0"/>
              <a:t>Федерации»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b="1" u="sng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66" y="4124371"/>
            <a:ext cx="4642707" cy="2611523"/>
          </a:xfrm>
        </p:spPr>
      </p:pic>
    </p:spTree>
    <p:extLst>
      <p:ext uri="{BB962C8B-B14F-4D97-AF65-F5344CB8AC3E}">
        <p14:creationId xmlns:p14="http://schemas.microsoft.com/office/powerpoint/2010/main" val="13911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670">
        <p14:reveal/>
      </p:transition>
    </mc:Choice>
    <mc:Fallback xmlns="">
      <p:transition spd="slow" advTm="967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745" y="288324"/>
            <a:ext cx="3583459" cy="39541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Исключать </a:t>
            </a:r>
            <a:r>
              <a:rPr lang="ru-RU" sz="2400" dirty="0"/>
              <a:t>возможность свободного, неконтролируемого </a:t>
            </a:r>
            <a:r>
              <a:rPr lang="ru-RU" sz="2400" dirty="0" smtClean="0"/>
              <a:t>передвижения,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 </a:t>
            </a:r>
            <a:r>
              <a:rPr lang="ru-RU" sz="2400" dirty="0"/>
              <a:t>дворах </a:t>
            </a:r>
            <a:r>
              <a:rPr lang="ru-RU" sz="2400" dirty="0" smtClean="0"/>
              <a:t>жилых </a:t>
            </a:r>
            <a:r>
              <a:rPr lang="ru-RU" sz="2400" dirty="0"/>
              <a:t>домов, на детских и спортивных </a:t>
            </a:r>
            <a:r>
              <a:rPr lang="ru-RU" sz="2400" dirty="0" smtClean="0"/>
              <a:t>площадках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11" y="0"/>
            <a:ext cx="4956089" cy="381411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58745" cy="3814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" y="3719933"/>
            <a:ext cx="4495801" cy="3333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04" y="3719933"/>
            <a:ext cx="6185196" cy="32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09">
        <p14:reveal/>
      </p:transition>
    </mc:Choice>
    <mc:Fallback xmlns="">
      <p:transition spd="slow" advTm="45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5" y="74142"/>
            <a:ext cx="4399005" cy="54204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Обеспечить уборку </a:t>
            </a:r>
            <a:r>
              <a:rPr lang="ru-RU" sz="3200" dirty="0"/>
              <a:t>продуктов жизнедеятельности животного в местах и на территориях общего </a:t>
            </a:r>
            <a:r>
              <a:rPr lang="ru-RU" sz="3200" dirty="0" smtClean="0"/>
              <a:t>пользования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1" y="3285623"/>
            <a:ext cx="4339519" cy="3336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88" y="2968745"/>
            <a:ext cx="4334539" cy="2797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6" y="0"/>
            <a:ext cx="5766484" cy="2883243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13622" y="6582032"/>
            <a:ext cx="288324" cy="20073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48">
        <p14:reveal/>
      </p:transition>
    </mc:Choice>
    <mc:Fallback xmlns="">
      <p:transition spd="slow" advTm="48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" y="156518"/>
            <a:ext cx="4374292" cy="2957385"/>
          </a:xfrm>
        </p:spPr>
        <p:txBody>
          <a:bodyPr>
            <a:norm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е </a:t>
            </a:r>
            <a:r>
              <a:rPr lang="ru-RU" sz="2800" dirty="0"/>
              <a:t>допускать выгул животного вне мест, разрешенных решением органа местного самоуправления для выгула </a:t>
            </a:r>
            <a:r>
              <a:rPr lang="ru-RU" sz="2800" dirty="0" smtClean="0"/>
              <a:t>животных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13" y="57666"/>
            <a:ext cx="2743200" cy="3412474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H="1" flipV="1">
            <a:off x="9588842" y="6326658"/>
            <a:ext cx="486033" cy="444844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43" y="3575953"/>
            <a:ext cx="2842054" cy="3282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2" y="3164358"/>
            <a:ext cx="4414707" cy="3162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88" y="0"/>
            <a:ext cx="3886612" cy="2406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88" y="2406505"/>
            <a:ext cx="3884142" cy="2579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18" y="4985818"/>
            <a:ext cx="3886612" cy="18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540">
        <p14:reveal/>
      </p:transition>
    </mc:Choice>
    <mc:Fallback xmlns="">
      <p:transition spd="slow" advTm="8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43" y="609599"/>
            <a:ext cx="2907957" cy="409420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Запрещается выгул </a:t>
            </a:r>
            <a:r>
              <a:rPr lang="ru-RU" sz="3100" dirty="0"/>
              <a:t>потенциально опасной собаки без намордника и поводка независимо от места </a:t>
            </a:r>
            <a:r>
              <a:rPr lang="ru-RU" sz="3100" dirty="0" smtClean="0"/>
              <a:t>выгула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1" y="90617"/>
            <a:ext cx="4860324" cy="53793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ПЕРЕЧЕНЬ </a:t>
            </a:r>
            <a:r>
              <a:rPr lang="ru-RU" sz="1600" b="1" dirty="0"/>
              <a:t>ПОТЕНЦИАЛЬНО ОПАСНЫХ </a:t>
            </a:r>
            <a:r>
              <a:rPr lang="ru-RU" sz="1600" b="1" dirty="0" smtClean="0"/>
              <a:t>СОБАК.</a:t>
            </a:r>
            <a:endParaRPr lang="ru-RU" sz="1600" dirty="0"/>
          </a:p>
          <a:p>
            <a:r>
              <a:rPr lang="ru-RU" sz="1600" dirty="0"/>
              <a:t>1. Акбаш</a:t>
            </a:r>
          </a:p>
          <a:p>
            <a:r>
              <a:rPr lang="ru-RU" sz="1600" dirty="0"/>
              <a:t>2. Американский </a:t>
            </a:r>
            <a:r>
              <a:rPr lang="ru-RU" sz="1600" dirty="0" err="1"/>
              <a:t>бандог</a:t>
            </a:r>
            <a:endParaRPr lang="ru-RU" sz="1600" dirty="0"/>
          </a:p>
          <a:p>
            <a:r>
              <a:rPr lang="ru-RU" sz="1600" dirty="0"/>
              <a:t>3. </a:t>
            </a:r>
            <a:r>
              <a:rPr lang="ru-RU" sz="1600" dirty="0" err="1"/>
              <a:t>Амбульдог</a:t>
            </a:r>
            <a:endParaRPr lang="ru-RU" sz="1600" dirty="0"/>
          </a:p>
          <a:p>
            <a:r>
              <a:rPr lang="ru-RU" sz="1600" dirty="0"/>
              <a:t>4. Бразильский бульдог</a:t>
            </a:r>
          </a:p>
          <a:p>
            <a:r>
              <a:rPr lang="ru-RU" sz="1600" dirty="0"/>
              <a:t>5. </a:t>
            </a:r>
            <a:r>
              <a:rPr lang="ru-RU" sz="1600" dirty="0" err="1"/>
              <a:t>Булли</a:t>
            </a:r>
            <a:r>
              <a:rPr lang="ru-RU" sz="1600" dirty="0"/>
              <a:t> Кутта</a:t>
            </a:r>
          </a:p>
          <a:p>
            <a:r>
              <a:rPr lang="ru-RU" sz="1600" dirty="0"/>
              <a:t>6. Бульдог </a:t>
            </a:r>
            <a:r>
              <a:rPr lang="ru-RU" sz="1600" dirty="0" err="1"/>
              <a:t>алапахский</a:t>
            </a:r>
            <a:r>
              <a:rPr lang="ru-RU" sz="1600" dirty="0"/>
              <a:t> чистокровный (</a:t>
            </a:r>
            <a:r>
              <a:rPr lang="ru-RU" sz="1600" dirty="0" err="1"/>
              <a:t>отто</a:t>
            </a:r>
            <a:r>
              <a:rPr lang="ru-RU" sz="1600" dirty="0"/>
              <a:t>)</a:t>
            </a:r>
          </a:p>
          <a:p>
            <a:r>
              <a:rPr lang="ru-RU" sz="1600" dirty="0"/>
              <a:t>7. </a:t>
            </a:r>
            <a:r>
              <a:rPr lang="ru-RU" sz="1600" dirty="0" err="1"/>
              <a:t>Бэндог</a:t>
            </a:r>
            <a:endParaRPr lang="ru-RU" sz="1600" dirty="0"/>
          </a:p>
          <a:p>
            <a:r>
              <a:rPr lang="ru-RU" sz="1600" dirty="0"/>
              <a:t>8. </a:t>
            </a:r>
            <a:r>
              <a:rPr lang="ru-RU" sz="1600" dirty="0" err="1"/>
              <a:t>Волко</a:t>
            </a:r>
            <a:r>
              <a:rPr lang="ru-RU" sz="1600" dirty="0"/>
              <a:t>-собачьи гибриды</a:t>
            </a:r>
          </a:p>
          <a:p>
            <a:r>
              <a:rPr lang="ru-RU" sz="1600" dirty="0"/>
              <a:t>9. </a:t>
            </a:r>
            <a:r>
              <a:rPr lang="ru-RU" sz="1600" dirty="0" err="1"/>
              <a:t>Волкособ</a:t>
            </a:r>
            <a:r>
              <a:rPr lang="ru-RU" sz="1600" dirty="0"/>
              <a:t>, гибрид волка</a:t>
            </a:r>
          </a:p>
          <a:p>
            <a:r>
              <a:rPr lang="ru-RU" sz="1600" dirty="0"/>
              <a:t>10. Гуль дог</a:t>
            </a:r>
          </a:p>
          <a:p>
            <a:r>
              <a:rPr lang="ru-RU" sz="1600" dirty="0"/>
              <a:t>11. </a:t>
            </a:r>
            <a:r>
              <a:rPr lang="ru-RU" sz="1600" dirty="0" err="1"/>
              <a:t>Питбульмастиф</a:t>
            </a:r>
            <a:endParaRPr lang="ru-RU" sz="1600" dirty="0"/>
          </a:p>
          <a:p>
            <a:r>
              <a:rPr lang="ru-RU" sz="1600" dirty="0"/>
              <a:t>12. Северокавказская собака</a:t>
            </a:r>
          </a:p>
          <a:p>
            <a:r>
              <a:rPr lang="ru-RU" sz="1600" dirty="0"/>
              <a:t>13. Метисы собак, указанных в </a:t>
            </a:r>
            <a:r>
              <a:rPr lang="ru-RU" sz="1600" dirty="0">
                <a:hlinkClick r:id="rId2" action="ppaction://hlinkfile" tooltip="1. Акбаш"/>
              </a:rPr>
              <a:t>пунктах 1</a:t>
            </a:r>
            <a:r>
              <a:rPr lang="ru-RU" sz="1600" dirty="0"/>
              <a:t> - </a:t>
            </a:r>
            <a:r>
              <a:rPr lang="ru-RU" sz="1600" dirty="0">
                <a:hlinkClick r:id="rId3" action="ppaction://hlinkfile" tooltip="12. Северокавказская собака"/>
              </a:rPr>
              <a:t>12</a:t>
            </a:r>
            <a:r>
              <a:rPr lang="ru-RU" sz="16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65" y="0"/>
            <a:ext cx="420953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09534"/>
            <a:ext cx="3124886" cy="26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07">
        <p14:reveal/>
      </p:transition>
    </mc:Choice>
    <mc:Fallback xmlns="">
      <p:transition spd="slow" advTm="162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45" y="164756"/>
            <a:ext cx="4594882" cy="65161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Допустимо нахождение потенциально опасной собаки на </a:t>
            </a:r>
            <a:r>
              <a:rPr lang="ru-RU" sz="2800" dirty="0"/>
              <a:t>огороженной территории, принадлежащей владельцу </a:t>
            </a:r>
            <a:r>
              <a:rPr lang="ru-RU" sz="2800" dirty="0" smtClean="0"/>
              <a:t>на </a:t>
            </a:r>
            <a:r>
              <a:rPr lang="ru-RU" sz="2800" dirty="0"/>
              <a:t>праве собственности или ином законном основании. О наличии </a:t>
            </a:r>
            <a:r>
              <a:rPr lang="ru-RU" sz="2800" dirty="0" smtClean="0"/>
              <a:t>такой собаки </a:t>
            </a:r>
            <a:r>
              <a:rPr lang="ru-RU" sz="2800" dirty="0"/>
              <a:t>должна быть сделана предупреждающая надпись при входе на данную </a:t>
            </a:r>
            <a:r>
              <a:rPr lang="ru-RU" sz="2800" dirty="0" smtClean="0"/>
              <a:t>территорию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41" y="1816443"/>
            <a:ext cx="3470756" cy="35344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38" y="2739659"/>
            <a:ext cx="3498103" cy="4990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39" y="-176804"/>
            <a:ext cx="3498103" cy="35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140">
        <p14:reveal/>
      </p:transition>
    </mc:Choice>
    <mc:Fallback xmlns="">
      <p:transition spd="slow" advTm="14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77939"/>
              </p:ext>
            </p:extLst>
          </p:nvPr>
        </p:nvGraphicFramePr>
        <p:xfrm>
          <a:off x="783318" y="295275"/>
          <a:ext cx="9097963" cy="626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10590807" imgH="7295920" progId="Word.Document.8">
                  <p:embed/>
                </p:oleObj>
              </mc:Choice>
              <mc:Fallback>
                <p:oleObj name="Document" r:id="rId3" imgW="10590807" imgH="7295920" progId="Word.Documen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18" y="295275"/>
                        <a:ext cx="9097963" cy="626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0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429985"/>
            <a:ext cx="10482941" cy="13208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Федеральный закон от 27.12.2018 N 498-ФЗ </a:t>
            </a:r>
            <a:br>
              <a:rPr lang="ru-RU" sz="2400" b="1" dirty="0"/>
            </a:br>
            <a:r>
              <a:rPr lang="ru-RU" sz="2400" b="1" dirty="0"/>
              <a:t>"Об ответственном обращении с животными и о внесении изменений в отдельные законодательные акты Российской Федерации»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29" y="2139042"/>
            <a:ext cx="11332027" cy="4490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При содержании домашних животных их владельцам необходимо соблюдать общие требования к содержанию животных:</a:t>
            </a:r>
          </a:p>
          <a:p>
            <a:r>
              <a:rPr lang="ru-RU" sz="2000" b="1" dirty="0" smtClean="0"/>
              <a:t>обеспечить надлежащий уход за животными;</a:t>
            </a:r>
          </a:p>
          <a:p>
            <a:r>
              <a:rPr lang="ru-RU" sz="2000" b="1" dirty="0" smtClean="0"/>
              <a:t>обеспечить своевременное оказание животным ветеринарной помощи и своевременного осуществления обязательных профилактических ветеринарных мероприятий в соответствии с требованиями законодательства, регулирующего отношения в области ветеринарии;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ринимать меры по предотвращению появления нежелательного потомства у животных;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существлять обращение с биологическими отходами в соответствии с законодательством Российской Федерации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512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Обеспечение надлежащего ухода </a:t>
            </a:r>
            <a:r>
              <a:rPr lang="ru-RU" b="1" dirty="0">
                <a:solidFill>
                  <a:schemeClr val="tx2"/>
                </a:solidFill>
              </a:rPr>
              <a:t>за </a:t>
            </a:r>
            <a:r>
              <a:rPr lang="ru-RU" b="1" dirty="0" smtClean="0">
                <a:solidFill>
                  <a:schemeClr val="tx2"/>
                </a:solidFill>
              </a:rPr>
              <a:t>животными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1" y="2160588"/>
            <a:ext cx="5351077" cy="38646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29" y="2095274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73529"/>
            <a:ext cx="6523567" cy="56823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Обеспечение своевременного оказания животным </a:t>
            </a:r>
            <a:r>
              <a:rPr lang="ru-RU" sz="3200" b="1" dirty="0">
                <a:solidFill>
                  <a:schemeClr val="tx2"/>
                </a:solidFill>
              </a:rPr>
              <a:t>ветеринарной помощи и своевременного осуществления обязательных профилактических ветеринарных мероприятий в соответствии с требованиями законодательства, регулирующего отношения в области </a:t>
            </a:r>
            <a:r>
              <a:rPr lang="ru-RU" sz="3200" b="1" dirty="0" smtClean="0">
                <a:solidFill>
                  <a:schemeClr val="tx2"/>
                </a:solidFill>
              </a:rPr>
              <a:t>ветеринарии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43" y="1273629"/>
            <a:ext cx="4490359" cy="3839965"/>
          </a:xfrm>
        </p:spPr>
      </p:pic>
    </p:spTree>
    <p:extLst>
      <p:ext uri="{BB962C8B-B14F-4D97-AF65-F5344CB8AC3E}">
        <p14:creationId xmlns:p14="http://schemas.microsoft.com/office/powerpoint/2010/main" val="40204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28" y="571499"/>
            <a:ext cx="5584372" cy="578031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ru-RU" sz="2800" b="1" dirty="0" smtClean="0"/>
              <a:t>Обращение с биологическими отходами в соответствии с законодательством Российской Федерации</a:t>
            </a:r>
            <a:endParaRPr lang="en-US" sz="2800" b="1" dirty="0"/>
          </a:p>
          <a:p>
            <a:endParaRPr lang="ru-RU" sz="2800" b="1" dirty="0" smtClean="0"/>
          </a:p>
          <a:p>
            <a:endParaRPr lang="en-US" sz="2800" b="1" dirty="0" smtClean="0"/>
          </a:p>
          <a:p>
            <a:endParaRPr lang="ru-RU" dirty="0"/>
          </a:p>
        </p:txBody>
      </p:sp>
      <p:pic>
        <p:nvPicPr>
          <p:cNvPr id="1028" name="Picture 4" descr="https://fsd.multiurok.ru/html/2018/02/05/s_5a77f24f70b57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3" y="3526972"/>
            <a:ext cx="4321627" cy="31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tothod.ru/wp-content/auploads/643733/utilizaciya_bioothodov_mosk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45" y="1121911"/>
            <a:ext cx="4987925" cy="37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10269495" cy="6040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700" y="74140"/>
            <a:ext cx="98328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Выгул домашних животных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80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92">
        <p14:reveal/>
      </p:transition>
    </mc:Choice>
    <mc:Fallback xmlns="">
      <p:transition spd="slow" advTm="1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57" y="98854"/>
            <a:ext cx="4912536" cy="5848865"/>
          </a:xfrm>
        </p:spPr>
        <p:txBody>
          <a:bodyPr>
            <a:normAutofit fontScale="90000"/>
          </a:bodyPr>
          <a:lstStyle/>
          <a:p>
            <a:r>
              <a:rPr lang="ru-RU" dirty="0"/>
              <a:t>Выгул домашних животных должен осуществляться при условии обязательного обеспечения безопасности граждан, животных, сохранности имущества физических лиц и юридических </a:t>
            </a:r>
            <a:r>
              <a:rPr lang="ru-RU" dirty="0" smtClean="0"/>
              <a:t>лиц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84" y="3334531"/>
            <a:ext cx="3220994" cy="3523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92" y="0"/>
            <a:ext cx="3234686" cy="3334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6" y="0"/>
            <a:ext cx="40612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328">
        <p14:reveal/>
      </p:transition>
    </mc:Choice>
    <mc:Fallback xmlns="">
      <p:transition spd="slow" advTm="93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58" y="0"/>
            <a:ext cx="4692241" cy="3197996"/>
          </a:xfrm>
        </p:spPr>
      </p:pic>
      <p:sp>
        <p:nvSpPr>
          <p:cNvPr id="8" name="Прямоугольник 7"/>
          <p:cNvSpPr/>
          <p:nvPr/>
        </p:nvSpPr>
        <p:spPr>
          <a:xfrm>
            <a:off x="131804" y="247135"/>
            <a:ext cx="39953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u="sng" dirty="0" smtClean="0"/>
          </a:p>
          <a:p>
            <a:pPr algn="ctr"/>
            <a:r>
              <a:rPr lang="ru-RU" sz="2400" b="1" dirty="0"/>
              <a:t> </a:t>
            </a:r>
            <a:endParaRPr lang="ru-RU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38" y="0"/>
            <a:ext cx="3770784" cy="3197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73" y="3785652"/>
            <a:ext cx="6023297" cy="32508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16991" y="0"/>
            <a:ext cx="3255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ИСКЛЮЧИТЬ!</a:t>
            </a:r>
          </a:p>
          <a:p>
            <a:pPr algn="ctr"/>
            <a:r>
              <a:rPr lang="ru-RU" sz="2400" dirty="0">
                <a:solidFill>
                  <a:schemeClr val="accent2"/>
                </a:solidFill>
              </a:rPr>
              <a:t>возможность                      свободного,</a:t>
            </a:r>
          </a:p>
          <a:p>
            <a:pPr algn="ctr"/>
            <a:r>
              <a:rPr lang="ru-RU" sz="2400" dirty="0">
                <a:solidFill>
                  <a:schemeClr val="accent2"/>
                </a:solidFill>
              </a:rPr>
              <a:t>неконтролируемого  передвижения  животного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при пересечении проезжей части автомобильной </a:t>
            </a:r>
            <a:r>
              <a:rPr lang="ru-RU" sz="2400" b="1" dirty="0" smtClean="0">
                <a:solidFill>
                  <a:schemeClr val="accent2"/>
                </a:solidFill>
              </a:rPr>
              <a:t>дороги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890">
        <p14:reveal/>
      </p:transition>
    </mc:Choice>
    <mc:Fallback xmlns="">
      <p:transition spd="slow" advTm="88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9" y="-74141"/>
            <a:ext cx="3871784" cy="72328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ИСКЛЮЧИТЬ!</a:t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возможность                      свободного,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неконтролируемого  </a:t>
            </a:r>
            <a:r>
              <a:rPr lang="ru-RU" sz="2400" dirty="0" smtClean="0">
                <a:solidFill>
                  <a:schemeClr val="accent2"/>
                </a:solidFill>
              </a:rPr>
              <a:t>передвижения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в лифтах и помещениях общего пользования многоквартирных </a:t>
            </a:r>
            <a:r>
              <a:rPr lang="ru-RU" sz="2400" dirty="0" smtClean="0">
                <a:solidFill>
                  <a:schemeClr val="accent2"/>
                </a:solidFill>
              </a:rPr>
              <a:t>домов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0"/>
            <a:ext cx="4251586" cy="341239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3589" cy="3412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0" y="3494156"/>
            <a:ext cx="5997145" cy="32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573">
        <p14:reveal/>
      </p:transition>
    </mc:Choice>
    <mc:Fallback xmlns="">
      <p:transition spd="slow" advTm="8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877</TotalTime>
  <Words>276</Words>
  <Application>Microsoft Office PowerPoint</Application>
  <PresentationFormat>Произвольный</PresentationFormat>
  <Paragraphs>46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Грань</vt:lpstr>
      <vt:lpstr>Microsoft Word 97 - 2003 Document</vt:lpstr>
      <vt:lpstr>ОБЩИЕ ТРЕБОВАНИЯ К СОДЕРЖАНИЮ ДОМАШНИХ ЖИВОТНЫХ   Федеральный закон от 27.12.2018 N 498-ФЗ  "Об ответственном обращении с животными и о внесении изменений в отдельные законодательные акты Российской Федерации»   </vt:lpstr>
      <vt:lpstr>Федеральный закон от 27.12.2018 N 498-ФЗ  "Об ответственном обращении с животными и о внесении изменений в отдельные законодательные акты Российской Федерации» </vt:lpstr>
      <vt:lpstr>Обеспечение надлежащего ухода за животными </vt:lpstr>
      <vt:lpstr>Обеспечение своевременного оказания животным ветеринарной помощи и своевременного осуществления обязательных профилактических ветеринарных мероприятий в соответствии с требованиями законодательства, регулирующего отношения в области ветеринарии </vt:lpstr>
      <vt:lpstr>Презентация PowerPoint</vt:lpstr>
      <vt:lpstr>Презентация PowerPoint</vt:lpstr>
      <vt:lpstr>Выгул домашних животных должен осуществляться при условии обязательного обеспечения безопасности граждан, животных, сохранности имущества физических лиц и юридических лиц</vt:lpstr>
      <vt:lpstr> </vt:lpstr>
      <vt:lpstr>ИСКЛЮЧИТЬ! возможность                      свободного, неконтролируемого  передвижения в лифтах и помещениях общего пользования многоквартирных домов</vt:lpstr>
      <vt:lpstr> Исключать возможность свободного, неконтролируемого передвижения,  во дворах жилых домов, на детских и спортивных площадках</vt:lpstr>
      <vt:lpstr>Обеспечить уборку продуктов жизнедеятельности животного в местах и на территориях общего пользования</vt:lpstr>
      <vt:lpstr>Не допускать выгул животного вне мест, разрешенных решением органа местного самоуправления для выгула животных</vt:lpstr>
      <vt:lpstr>Запрещается выгул потенциально опасной собаки без намордника и поводка независимо от места выгула </vt:lpstr>
      <vt:lpstr>  Допустимо нахождение потенциально опасной собаки на огороженной территории, принадлежащей владельцу на праве собственности или ином законном основании. О наличии такой собаки должна быть сделана предупреждающая надпись при входе на данную территорию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Михайловна НММ. Могилевская</dc:creator>
  <cp:lastModifiedBy>Екатерина Харзия</cp:lastModifiedBy>
  <cp:revision>50</cp:revision>
  <dcterms:created xsi:type="dcterms:W3CDTF">2020-03-23T11:18:17Z</dcterms:created>
  <dcterms:modified xsi:type="dcterms:W3CDTF">2021-02-25T07:58:48Z</dcterms:modified>
</cp:coreProperties>
</file>